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20"/>
  </p:notesMasterIdLst>
  <p:handoutMasterIdLst>
    <p:handoutMasterId r:id="rId21"/>
  </p:handoutMasterIdLst>
  <p:sldIdLst>
    <p:sldId id="295" r:id="rId2"/>
    <p:sldId id="290" r:id="rId3"/>
    <p:sldId id="292" r:id="rId4"/>
    <p:sldId id="294" r:id="rId5"/>
    <p:sldId id="297" r:id="rId6"/>
    <p:sldId id="298" r:id="rId7"/>
    <p:sldId id="301" r:id="rId8"/>
    <p:sldId id="299" r:id="rId9"/>
    <p:sldId id="300" r:id="rId10"/>
    <p:sldId id="302" r:id="rId11"/>
    <p:sldId id="303" r:id="rId12"/>
    <p:sldId id="305" r:id="rId13"/>
    <p:sldId id="304" r:id="rId14"/>
    <p:sldId id="306" r:id="rId15"/>
    <p:sldId id="307" r:id="rId16"/>
    <p:sldId id="308" r:id="rId17"/>
    <p:sldId id="309" r:id="rId18"/>
    <p:sldId id="31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2320"/>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1" autoAdjust="0"/>
    <p:restoredTop sz="90551" autoAdjust="0"/>
  </p:normalViewPr>
  <p:slideViewPr>
    <p:cSldViewPr snapToGrid="0" snapToObjects="1">
      <p:cViewPr>
        <p:scale>
          <a:sx n="75" d="100"/>
          <a:sy n="75" d="100"/>
        </p:scale>
        <p:origin x="1722" y="798"/>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8/28/2020</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8/28/2020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solidFill>
                  <a:schemeClr val="bg1"/>
                </a:solidFill>
                <a:latin typeface="aragon" pitchFamily="2" charset="0"/>
              </a:rPr>
              <a:t> The model outperforms the baseline by ~30%, this means that it does a fairly good job of predicting whether posts come from one subreddit or another.</a:t>
            </a:r>
          </a:p>
          <a:p>
            <a:pPr>
              <a:buFont typeface="Arial" panose="020B0604020202020204" pitchFamily="34" charset="0"/>
              <a:buChar char="•"/>
            </a:pPr>
            <a:endParaRPr lang="en-US" dirty="0">
              <a:solidFill>
                <a:schemeClr val="bg1"/>
              </a:solidFill>
              <a:latin typeface="aragon" pitchFamily="2" charset="0"/>
            </a:endParaRPr>
          </a:p>
          <a:p>
            <a:pPr>
              <a:buFont typeface="Arial" panose="020B0604020202020204" pitchFamily="34" charset="0"/>
              <a:buChar char="•"/>
            </a:pPr>
            <a:r>
              <a:rPr lang="en-US" dirty="0">
                <a:solidFill>
                  <a:schemeClr val="bg1"/>
                </a:solidFill>
                <a:latin typeface="aragon" pitchFamily="2" charset="0"/>
              </a:rPr>
              <a:t>But this doesn’t mean that the subreddits </a:t>
            </a:r>
            <a:r>
              <a:rPr lang="en-US" dirty="0" err="1">
                <a:solidFill>
                  <a:schemeClr val="bg1"/>
                </a:solidFill>
                <a:latin typeface="aragon" pitchFamily="2" charset="0"/>
              </a:rPr>
              <a:t>PopPunkers</a:t>
            </a:r>
            <a:r>
              <a:rPr lang="en-US" dirty="0">
                <a:solidFill>
                  <a:schemeClr val="bg1"/>
                </a:solidFill>
                <a:latin typeface="aragon" pitchFamily="2" charset="0"/>
              </a:rPr>
              <a:t> and Punk are completely separate groups. There is some overlap between them that trips up our Multinomial Naive Bayes model. Most notably, the words 'punk' and 'band' seem to be used regularly in both subreddits.</a:t>
            </a:r>
          </a:p>
          <a:p>
            <a:pPr>
              <a:buFont typeface="Arial" panose="020B0604020202020204" pitchFamily="34" charset="0"/>
              <a:buChar char="•"/>
            </a:pPr>
            <a:endParaRPr lang="en-US" dirty="0">
              <a:solidFill>
                <a:schemeClr val="bg1"/>
              </a:solidFill>
              <a:latin typeface="aragon" pitchFamily="2" charset="0"/>
            </a:endParaRPr>
          </a:p>
          <a:p>
            <a:pPr>
              <a:buFont typeface="Arial" panose="020B0604020202020204" pitchFamily="34" charset="0"/>
              <a:buChar char="•"/>
            </a:pPr>
            <a:r>
              <a:rPr lang="en-US" dirty="0">
                <a:solidFill>
                  <a:schemeClr val="bg1"/>
                </a:solidFill>
                <a:latin typeface="aragon" pitchFamily="2" charset="0"/>
              </a:rPr>
              <a:t> Now that we have this model built out, it could be useful for </a:t>
            </a:r>
            <a:r>
              <a:rPr lang="en-US" b="1" dirty="0">
                <a:solidFill>
                  <a:schemeClr val="bg1"/>
                </a:solidFill>
                <a:latin typeface="aragon" pitchFamily="2" charset="0"/>
              </a:rPr>
              <a:t>targeted marketing and messaging</a:t>
            </a:r>
            <a:r>
              <a:rPr lang="en-US" dirty="0">
                <a:solidFill>
                  <a:schemeClr val="bg1"/>
                </a:solidFill>
                <a:latin typeface="aragon" pitchFamily="2" charset="0"/>
              </a:rPr>
              <a:t> purposes if further exploration and analysis is conducted on the </a:t>
            </a:r>
            <a:r>
              <a:rPr lang="en-US" b="1" dirty="0">
                <a:solidFill>
                  <a:schemeClr val="bg1"/>
                </a:solidFill>
                <a:latin typeface="aragon" pitchFamily="2" charset="0"/>
              </a:rPr>
              <a:t>topics and words most commonly used</a:t>
            </a:r>
            <a:r>
              <a:rPr lang="en-US" dirty="0">
                <a:solidFill>
                  <a:schemeClr val="bg1"/>
                </a:solidFill>
                <a:latin typeface="aragon" pitchFamily="2" charset="0"/>
              </a:rPr>
              <a:t> in the subreddits that we determine as being important or adjacent to a band or genre.</a:t>
            </a:r>
          </a:p>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17</a:t>
            </a:fld>
            <a:endParaRPr lang="en-US" dirty="0"/>
          </a:p>
        </p:txBody>
      </p:sp>
    </p:spTree>
    <p:extLst>
      <p:ext uri="{BB962C8B-B14F-4D97-AF65-F5344CB8AC3E}">
        <p14:creationId xmlns:p14="http://schemas.microsoft.com/office/powerpoint/2010/main" val="44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Pushshift</a:t>
            </a:r>
            <a:r>
              <a:rPr lang="en-US" dirty="0"/>
              <a:t> is an API specifically for scraping reddit posts</a:t>
            </a:r>
          </a:p>
        </p:txBody>
      </p:sp>
      <p:sp>
        <p:nvSpPr>
          <p:cNvPr id="4" name="Slide Number Placeholder 3"/>
          <p:cNvSpPr>
            <a:spLocks noGrp="1"/>
          </p:cNvSpPr>
          <p:nvPr>
            <p:ph type="sldNum" sz="quarter" idx="5"/>
          </p:nvPr>
        </p:nvSpPr>
        <p:spPr/>
        <p:txBody>
          <a:bodyPr/>
          <a:lstStyle/>
          <a:p>
            <a:fld id="{DB303FA8-A3F3-7640-B13D-36C73B3E5587}" type="slidenum">
              <a:rPr lang="en-US" smtClean="0"/>
              <a:t>5</a:t>
            </a:fld>
            <a:endParaRPr lang="en-US" dirty="0"/>
          </a:p>
        </p:txBody>
      </p:sp>
    </p:spTree>
    <p:extLst>
      <p:ext uri="{BB962C8B-B14F-4D97-AF65-F5344CB8AC3E}">
        <p14:creationId xmlns:p14="http://schemas.microsoft.com/office/powerpoint/2010/main" val="2282085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words will end up having a lot of influence on our model because they make up so much of the corpus</a:t>
            </a:r>
          </a:p>
        </p:txBody>
      </p:sp>
      <p:sp>
        <p:nvSpPr>
          <p:cNvPr id="4" name="Slide Number Placeholder 3"/>
          <p:cNvSpPr>
            <a:spLocks noGrp="1"/>
          </p:cNvSpPr>
          <p:nvPr>
            <p:ph type="sldNum" sz="quarter" idx="5"/>
          </p:nvPr>
        </p:nvSpPr>
        <p:spPr/>
        <p:txBody>
          <a:bodyPr/>
          <a:lstStyle/>
          <a:p>
            <a:fld id="{DB303FA8-A3F3-7640-B13D-36C73B3E5587}" type="slidenum">
              <a:rPr lang="en-US" smtClean="0"/>
              <a:t>7</a:t>
            </a:fld>
            <a:endParaRPr lang="en-US" dirty="0"/>
          </a:p>
        </p:txBody>
      </p:sp>
    </p:spTree>
    <p:extLst>
      <p:ext uri="{BB962C8B-B14F-4D97-AF65-F5344CB8AC3E}">
        <p14:creationId xmlns:p14="http://schemas.microsoft.com/office/powerpoint/2010/main" val="1226058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arrive at our production model, we tested out three different kinds of models on our data</a:t>
            </a:r>
          </a:p>
          <a:p>
            <a:endParaRPr lang="en-US" dirty="0"/>
          </a:p>
          <a:p>
            <a:r>
              <a:rPr lang="en-US" dirty="0"/>
              <a:t>We grid searched across these three models with different</a:t>
            </a:r>
          </a:p>
        </p:txBody>
      </p:sp>
      <p:sp>
        <p:nvSpPr>
          <p:cNvPr id="4" name="Slide Number Placeholder 3"/>
          <p:cNvSpPr>
            <a:spLocks noGrp="1"/>
          </p:cNvSpPr>
          <p:nvPr>
            <p:ph type="sldNum" sz="quarter" idx="5"/>
          </p:nvPr>
        </p:nvSpPr>
        <p:spPr/>
        <p:txBody>
          <a:bodyPr/>
          <a:lstStyle/>
          <a:p>
            <a:fld id="{DB303FA8-A3F3-7640-B13D-36C73B3E5587}" type="slidenum">
              <a:rPr lang="en-US" smtClean="0"/>
              <a:t>9</a:t>
            </a:fld>
            <a:endParaRPr lang="en-US" dirty="0"/>
          </a:p>
        </p:txBody>
      </p:sp>
    </p:spTree>
    <p:extLst>
      <p:ext uri="{BB962C8B-B14F-4D97-AF65-F5344CB8AC3E}">
        <p14:creationId xmlns:p14="http://schemas.microsoft.com/office/powerpoint/2010/main" val="14867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search across other parameters here, but they weren’t included in this table. You can see that the Support Vector Classifier does better with a smaller </a:t>
            </a:r>
            <a:r>
              <a:rPr lang="en-US" dirty="0" err="1"/>
              <a:t>ngram</a:t>
            </a:r>
            <a:r>
              <a:rPr lang="en-US" dirty="0"/>
              <a:t> range vs. the Multinomial Naïve Bayes and Logistic Regression models. Ultimately, the scores were pretty close, but we ended up choosing test number 4 as our production model</a:t>
            </a:r>
          </a:p>
        </p:txBody>
      </p:sp>
      <p:sp>
        <p:nvSpPr>
          <p:cNvPr id="4" name="Slide Number Placeholder 3"/>
          <p:cNvSpPr>
            <a:spLocks noGrp="1"/>
          </p:cNvSpPr>
          <p:nvPr>
            <p:ph type="sldNum" sz="quarter" idx="5"/>
          </p:nvPr>
        </p:nvSpPr>
        <p:spPr/>
        <p:txBody>
          <a:bodyPr/>
          <a:lstStyle/>
          <a:p>
            <a:fld id="{DB303FA8-A3F3-7640-B13D-36C73B3E5587}" type="slidenum">
              <a:rPr lang="en-US" smtClean="0"/>
              <a:t>10</a:t>
            </a:fld>
            <a:endParaRPr lang="en-US" dirty="0"/>
          </a:p>
        </p:txBody>
      </p:sp>
    </p:spTree>
    <p:extLst>
      <p:ext uri="{BB962C8B-B14F-4D97-AF65-F5344CB8AC3E}">
        <p14:creationId xmlns:p14="http://schemas.microsoft.com/office/powerpoint/2010/main" val="3081939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did we choose this model?</a:t>
            </a:r>
          </a:p>
        </p:txBody>
      </p:sp>
      <p:sp>
        <p:nvSpPr>
          <p:cNvPr id="4" name="Slide Number Placeholder 3"/>
          <p:cNvSpPr>
            <a:spLocks noGrp="1"/>
          </p:cNvSpPr>
          <p:nvPr>
            <p:ph type="sldNum" sz="quarter" idx="5"/>
          </p:nvPr>
        </p:nvSpPr>
        <p:spPr/>
        <p:txBody>
          <a:bodyPr/>
          <a:lstStyle/>
          <a:p>
            <a:fld id="{DB303FA8-A3F3-7640-B13D-36C73B3E5587}" type="slidenum">
              <a:rPr lang="en-US" smtClean="0"/>
              <a:t>11</a:t>
            </a:fld>
            <a:endParaRPr lang="en-US" dirty="0"/>
          </a:p>
        </p:txBody>
      </p:sp>
    </p:spTree>
    <p:extLst>
      <p:ext uri="{BB962C8B-B14F-4D97-AF65-F5344CB8AC3E}">
        <p14:creationId xmlns:p14="http://schemas.microsoft.com/office/powerpoint/2010/main" val="242781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can't make any strong conclusions about the words here, but it is interesting to see that there aren't many band names in the top 20 for each category, except for </a:t>
            </a:r>
            <a:r>
              <a:rPr lang="en-US" i="1" dirty="0"/>
              <a:t>maybe</a:t>
            </a:r>
            <a:r>
              <a:rPr lang="en-US" dirty="0"/>
              <a:t> Black Flag in the Punk Subreddit, but there seem to be a mix of posts about black flag </a:t>
            </a:r>
            <a:r>
              <a:rPr lang="en-US" b="1" dirty="0"/>
              <a:t>AND</a:t>
            </a:r>
            <a:r>
              <a:rPr lang="en-US" dirty="0"/>
              <a:t> posts about the Black Lives Matter movement. </a:t>
            </a:r>
          </a:p>
          <a:p>
            <a:endParaRPr lang="en-US" dirty="0"/>
          </a:p>
          <a:p>
            <a:r>
              <a:rPr lang="en-US" dirty="0"/>
              <a:t>Something interesting to note is that </a:t>
            </a:r>
            <a:r>
              <a:rPr lang="en-US" b="1" dirty="0"/>
              <a:t>'love' and 'friend'</a:t>
            </a:r>
            <a:r>
              <a:rPr lang="en-US" dirty="0"/>
              <a:t> pop up frequently in the posts that had the highest predictions of being in the </a:t>
            </a:r>
            <a:r>
              <a:rPr lang="en-US" dirty="0" err="1"/>
              <a:t>PopPunkers</a:t>
            </a:r>
            <a:r>
              <a:rPr lang="en-US" dirty="0"/>
              <a:t> subreddit, </a:t>
            </a:r>
            <a:r>
              <a:rPr lang="en-US" dirty="0" err="1"/>
              <a:t>wheras</a:t>
            </a:r>
            <a:r>
              <a:rPr lang="en-US" dirty="0"/>
              <a:t> those words are not to be found in the top 20 words in the Punk subreddit. </a:t>
            </a:r>
          </a:p>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14</a:t>
            </a:fld>
            <a:endParaRPr lang="en-US" dirty="0"/>
          </a:p>
        </p:txBody>
      </p:sp>
    </p:spTree>
    <p:extLst>
      <p:ext uri="{BB962C8B-B14F-4D97-AF65-F5344CB8AC3E}">
        <p14:creationId xmlns:p14="http://schemas.microsoft.com/office/powerpoint/2010/main" val="368746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this visual, it seems like there are quite a few words that intersect between the subreddits. Let's see what our model determined the predictive power of some of these words to be.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similar to the most frequent words in the entire corpus</a:t>
            </a:r>
          </a:p>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15</a:t>
            </a:fld>
            <a:endParaRPr lang="en-US" dirty="0"/>
          </a:p>
        </p:txBody>
      </p:sp>
    </p:spTree>
    <p:extLst>
      <p:ext uri="{BB962C8B-B14F-4D97-AF65-F5344CB8AC3E}">
        <p14:creationId xmlns:p14="http://schemas.microsoft.com/office/powerpoint/2010/main" val="1904479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8/28/2020</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8/28/2020</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8/28/2020</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8/28/2020</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rain, nature, water, air&#10;&#10;Description automatically generated">
            <a:extLst>
              <a:ext uri="{FF2B5EF4-FFF2-40B4-BE49-F238E27FC236}">
                <a16:creationId xmlns:a16="http://schemas.microsoft.com/office/drawing/2014/main" id="{395D4944-67FE-46C2-A527-D2F2E1B77A2A}"/>
              </a:ext>
            </a:extLst>
          </p:cNvPr>
          <p:cNvPicPr>
            <a:picLocks noChangeAspect="1"/>
          </p:cNvPicPr>
          <p:nvPr/>
        </p:nvPicPr>
        <p:blipFill rotWithShape="1">
          <a:blip r:embed="rId3">
            <a:duotone>
              <a:prstClr val="black"/>
              <a:schemeClr val="accent1">
                <a:tint val="45000"/>
                <a:satMod val="400000"/>
              </a:schemeClr>
            </a:duotone>
          </a:blip>
          <a:srcRect l="9821" r="9822"/>
          <a:stretch/>
        </p:blipFill>
        <p:spPr>
          <a:xfrm rot="5400000">
            <a:off x="2667000" y="-2667000"/>
            <a:ext cx="6858000" cy="12192000"/>
          </a:xfrm>
          <a:prstGeom prst="rect">
            <a:avLst/>
          </a:prstGeom>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a:xfrm>
            <a:off x="1307432" y="4524848"/>
            <a:ext cx="10515600" cy="703135"/>
          </a:xfrm>
        </p:spPr>
        <p:txBody>
          <a:bodyPr>
            <a:normAutofit/>
          </a:bodyPr>
          <a:lstStyle/>
          <a:p>
            <a:r>
              <a:rPr lang="en-US" altLang="ja-JP" dirty="0">
                <a:latin typeface="aragon" pitchFamily="2" charset="0"/>
              </a:rPr>
              <a:t>......................................................right?</a:t>
            </a:r>
            <a:endParaRPr lang="ja-JP" altLang="en-US" dirty="0">
              <a:latin typeface="aragon" pitchFamily="2" charset="0"/>
            </a:endParaRPr>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1307432" y="2465094"/>
            <a:ext cx="7709488" cy="1927810"/>
          </a:xfrm>
        </p:spPr>
        <p:txBody>
          <a:bodyPr/>
          <a:lstStyle/>
          <a:p>
            <a:r>
              <a:rPr lang="en-US" sz="9600" b="0" dirty="0">
                <a:latin typeface="Punk Kid" panose="02000000000000000000" pitchFamily="2" charset="0"/>
              </a:rPr>
              <a:t>POP PUNK IS</a:t>
            </a:r>
            <a:br>
              <a:rPr lang="en-US" sz="9600" b="0" dirty="0">
                <a:latin typeface="Punk Kid" panose="02000000000000000000" pitchFamily="2" charset="0"/>
              </a:rPr>
            </a:br>
            <a:r>
              <a:rPr lang="en-US" sz="9600" b="0" dirty="0">
                <a:latin typeface="Punk Kid" panose="02000000000000000000" pitchFamily="2" charset="0"/>
              </a:rPr>
              <a:t>NOT PUNK</a:t>
            </a:r>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5595D80F-0DC2-4383-9B4F-275A00454900}"/>
              </a:ext>
            </a:extLst>
          </p:cNvPr>
          <p:cNvPicPr>
            <a:picLocks noChangeAspect="1"/>
          </p:cNvPicPr>
          <p:nvPr/>
        </p:nvPicPr>
        <p:blipFill>
          <a:blip r:embed="rId3">
            <a:duotone>
              <a:schemeClr val="accent1">
                <a:shade val="45000"/>
                <a:satMod val="135000"/>
              </a:schemeClr>
              <a:prstClr val="white"/>
            </a:duotone>
          </a:blip>
          <a:stretch>
            <a:fillRect/>
          </a:stretch>
        </p:blipFill>
        <p:spPr>
          <a:xfrm>
            <a:off x="1027375" y="-5180676"/>
            <a:ext cx="9624060" cy="7230563"/>
          </a:xfrm>
          <a:prstGeom prst="rect">
            <a:avLst/>
          </a:prstGeom>
        </p:spPr>
      </p:pic>
      <p:graphicFrame>
        <p:nvGraphicFramePr>
          <p:cNvPr id="8" name="Table 12">
            <a:extLst>
              <a:ext uri="{FF2B5EF4-FFF2-40B4-BE49-F238E27FC236}">
                <a16:creationId xmlns:a16="http://schemas.microsoft.com/office/drawing/2014/main" id="{EC47354F-0A80-43EB-8E75-E97E978BE74B}"/>
              </a:ext>
            </a:extLst>
          </p:cNvPr>
          <p:cNvGraphicFramePr>
            <a:graphicFrameLocks noGrp="1"/>
          </p:cNvGraphicFramePr>
          <p:nvPr>
            <p:extLst>
              <p:ext uri="{D42A27DB-BD31-4B8C-83A1-F6EECF244321}">
                <p14:modId xmlns:p14="http://schemas.microsoft.com/office/powerpoint/2010/main" val="437053965"/>
              </p:ext>
            </p:extLst>
          </p:nvPr>
        </p:nvGraphicFramePr>
        <p:xfrm>
          <a:off x="2363643" y="2278574"/>
          <a:ext cx="7076786" cy="3773805"/>
        </p:xfrm>
        <a:graphic>
          <a:graphicData uri="http://schemas.openxmlformats.org/drawingml/2006/table">
            <a:tbl>
              <a:tblPr firstRow="1" bandRow="1">
                <a:tableStyleId>{5C22544A-7EE6-4342-B048-85BDC9FD1C3A}</a:tableStyleId>
              </a:tblPr>
              <a:tblGrid>
                <a:gridCol w="778433">
                  <a:extLst>
                    <a:ext uri="{9D8B030D-6E8A-4147-A177-3AD203B41FA5}">
                      <a16:colId xmlns:a16="http://schemas.microsoft.com/office/drawing/2014/main" val="1492630009"/>
                    </a:ext>
                  </a:extLst>
                </a:gridCol>
                <a:gridCol w="2092113">
                  <a:extLst>
                    <a:ext uri="{9D8B030D-6E8A-4147-A177-3AD203B41FA5}">
                      <a16:colId xmlns:a16="http://schemas.microsoft.com/office/drawing/2014/main" val="3155218589"/>
                    </a:ext>
                  </a:extLst>
                </a:gridCol>
                <a:gridCol w="1272540">
                  <a:extLst>
                    <a:ext uri="{9D8B030D-6E8A-4147-A177-3AD203B41FA5}">
                      <a16:colId xmlns:a16="http://schemas.microsoft.com/office/drawing/2014/main" val="3715087257"/>
                    </a:ext>
                  </a:extLst>
                </a:gridCol>
                <a:gridCol w="1333500">
                  <a:extLst>
                    <a:ext uri="{9D8B030D-6E8A-4147-A177-3AD203B41FA5}">
                      <a16:colId xmlns:a16="http://schemas.microsoft.com/office/drawing/2014/main" val="2260679976"/>
                    </a:ext>
                  </a:extLst>
                </a:gridCol>
                <a:gridCol w="807720">
                  <a:extLst>
                    <a:ext uri="{9D8B030D-6E8A-4147-A177-3AD203B41FA5}">
                      <a16:colId xmlns:a16="http://schemas.microsoft.com/office/drawing/2014/main" val="3874811468"/>
                    </a:ext>
                  </a:extLst>
                </a:gridCol>
                <a:gridCol w="792480">
                  <a:extLst>
                    <a:ext uri="{9D8B030D-6E8A-4147-A177-3AD203B41FA5}">
                      <a16:colId xmlns:a16="http://schemas.microsoft.com/office/drawing/2014/main" val="2968701907"/>
                    </a:ext>
                  </a:extLst>
                </a:gridCol>
              </a:tblGrid>
              <a:tr h="157112">
                <a:tc>
                  <a:txBody>
                    <a:bodyPr/>
                    <a:lstStyle/>
                    <a:p>
                      <a:pPr algn="ctr" fontAlgn="b"/>
                      <a:r>
                        <a:rPr lang="en-US" sz="1400" b="0" i="0" u="none" strike="noStrike" dirty="0">
                          <a:solidFill>
                            <a:schemeClr val="bg1"/>
                          </a:solidFill>
                          <a:effectLst/>
                          <a:latin typeface="aragon" pitchFamily="2" charset="0"/>
                        </a:rPr>
                        <a:t>Test Number</a:t>
                      </a:r>
                    </a:p>
                  </a:txBody>
                  <a:tcPr marL="9525" marR="9525" marT="9525" marB="0" anchor="b">
                    <a:solidFill>
                      <a:schemeClr val="accent1">
                        <a:lumMod val="50000"/>
                      </a:schemeClr>
                    </a:solidFill>
                  </a:tcPr>
                </a:tc>
                <a:tc>
                  <a:txBody>
                    <a:bodyPr/>
                    <a:lstStyle/>
                    <a:p>
                      <a:pPr algn="ctr" fontAlgn="b"/>
                      <a:r>
                        <a:rPr lang="en-US" sz="1400" b="0" i="0" u="none" strike="noStrike" dirty="0">
                          <a:solidFill>
                            <a:schemeClr val="bg1"/>
                          </a:solidFill>
                          <a:effectLst/>
                          <a:latin typeface="aragon" pitchFamily="2" charset="0"/>
                        </a:rPr>
                        <a:t>model</a:t>
                      </a:r>
                    </a:p>
                  </a:txBody>
                  <a:tcPr marL="9525" marR="9525" marT="9525" marB="0" anchor="b">
                    <a:solidFill>
                      <a:schemeClr val="accent1">
                        <a:lumMod val="50000"/>
                      </a:schemeClr>
                    </a:solidFill>
                  </a:tcPr>
                </a:tc>
                <a:tc>
                  <a:txBody>
                    <a:bodyPr/>
                    <a:lstStyle/>
                    <a:p>
                      <a:pPr algn="ctr" fontAlgn="b"/>
                      <a:r>
                        <a:rPr lang="en-US" sz="1400" b="0" i="0" u="none" strike="noStrike">
                          <a:solidFill>
                            <a:schemeClr val="bg1"/>
                          </a:solidFill>
                          <a:effectLst/>
                          <a:latin typeface="aragon" pitchFamily="2" charset="0"/>
                        </a:rPr>
                        <a:t>cvec__ngram_range</a:t>
                      </a:r>
                    </a:p>
                  </a:txBody>
                  <a:tcPr marL="9525" marR="9525" marT="9525" marB="0" anchor="b">
                    <a:solidFill>
                      <a:schemeClr val="accent1">
                        <a:lumMod val="50000"/>
                      </a:schemeClr>
                    </a:solidFill>
                  </a:tcPr>
                </a:tc>
                <a:tc>
                  <a:txBody>
                    <a:bodyPr/>
                    <a:lstStyle/>
                    <a:p>
                      <a:pPr algn="ctr" fontAlgn="b"/>
                      <a:r>
                        <a:rPr lang="en-US" sz="1400" b="0" i="0" u="none" strike="noStrike" dirty="0" err="1">
                          <a:solidFill>
                            <a:schemeClr val="bg1"/>
                          </a:solidFill>
                          <a:effectLst/>
                          <a:latin typeface="aragon" pitchFamily="2" charset="0"/>
                        </a:rPr>
                        <a:t>tvec</a:t>
                      </a:r>
                      <a:r>
                        <a:rPr lang="en-US" sz="1400" b="0" i="0" u="none" strike="noStrike" dirty="0">
                          <a:solidFill>
                            <a:schemeClr val="bg1"/>
                          </a:solidFill>
                          <a:effectLst/>
                          <a:latin typeface="aragon" pitchFamily="2" charset="0"/>
                        </a:rPr>
                        <a:t>__</a:t>
                      </a:r>
                      <a:r>
                        <a:rPr lang="en-US" sz="1400" b="0" i="0" u="none" strike="noStrike" dirty="0" err="1">
                          <a:solidFill>
                            <a:schemeClr val="bg1"/>
                          </a:solidFill>
                          <a:effectLst/>
                          <a:latin typeface="aragon" pitchFamily="2" charset="0"/>
                        </a:rPr>
                        <a:t>ngram_range</a:t>
                      </a:r>
                      <a:endParaRPr lang="en-US" sz="1400" b="0" i="0" u="none" strike="noStrike" dirty="0">
                        <a:solidFill>
                          <a:schemeClr val="bg1"/>
                        </a:solidFill>
                        <a:effectLst/>
                        <a:latin typeface="aragon" pitchFamily="2" charset="0"/>
                      </a:endParaRPr>
                    </a:p>
                  </a:txBody>
                  <a:tcPr marL="9525" marR="9525" marT="9525" marB="0" anchor="b">
                    <a:solidFill>
                      <a:schemeClr val="accent1">
                        <a:lumMod val="50000"/>
                      </a:schemeClr>
                    </a:solidFill>
                  </a:tcPr>
                </a:tc>
                <a:tc>
                  <a:txBody>
                    <a:bodyPr/>
                    <a:lstStyle/>
                    <a:p>
                      <a:pPr algn="ctr" fontAlgn="b"/>
                      <a:r>
                        <a:rPr lang="en-US" sz="1400" b="0" i="0" u="none" strike="noStrike">
                          <a:solidFill>
                            <a:schemeClr val="bg1"/>
                          </a:solidFill>
                          <a:effectLst/>
                          <a:latin typeface="aragon" pitchFamily="2" charset="0"/>
                        </a:rPr>
                        <a:t>train_score</a:t>
                      </a:r>
                    </a:p>
                  </a:txBody>
                  <a:tcPr marL="9525" marR="9525" marT="9525" marB="0" anchor="b">
                    <a:solidFill>
                      <a:schemeClr val="accent1">
                        <a:lumMod val="50000"/>
                      </a:schemeClr>
                    </a:solidFill>
                  </a:tcPr>
                </a:tc>
                <a:tc>
                  <a:txBody>
                    <a:bodyPr/>
                    <a:lstStyle/>
                    <a:p>
                      <a:pPr algn="ctr" fontAlgn="b"/>
                      <a:r>
                        <a:rPr lang="en-US" sz="1400" b="0" i="0" u="none" strike="noStrike" dirty="0" err="1">
                          <a:solidFill>
                            <a:schemeClr val="bg1"/>
                          </a:solidFill>
                          <a:effectLst/>
                          <a:latin typeface="aragon" pitchFamily="2" charset="0"/>
                        </a:rPr>
                        <a:t>test_score</a:t>
                      </a:r>
                      <a:endParaRPr lang="en-US" sz="1400" b="0" i="0" u="none" strike="noStrike" dirty="0">
                        <a:solidFill>
                          <a:schemeClr val="bg1"/>
                        </a:solidFill>
                        <a:effectLst/>
                        <a:latin typeface="aragon" pitchFamily="2" charset="0"/>
                      </a:endParaRPr>
                    </a:p>
                  </a:txBody>
                  <a:tcPr marL="9525" marR="9525" marT="9525" marB="0" anchor="b">
                    <a:solidFill>
                      <a:schemeClr val="accent1">
                        <a:lumMod val="50000"/>
                      </a:schemeClr>
                    </a:solidFill>
                  </a:tcPr>
                </a:tc>
                <a:extLst>
                  <a:ext uri="{0D108BD9-81ED-4DB2-BD59-A6C34878D82A}">
                    <a16:rowId xmlns:a16="http://schemas.microsoft.com/office/drawing/2014/main" val="2953811655"/>
                  </a:ext>
                </a:extLst>
              </a:tr>
              <a:tr h="370840">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LogisticRegression(max_iter=2000)</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(1, 2)</a:t>
                      </a: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0.788779</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0.830721</a:t>
                      </a:r>
                    </a:p>
                  </a:txBody>
                  <a:tcPr marL="9525" marR="9525" marT="9525" marB="0" anchor="b"/>
                </a:tc>
                <a:extLst>
                  <a:ext uri="{0D108BD9-81ED-4DB2-BD59-A6C34878D82A}">
                    <a16:rowId xmlns:a16="http://schemas.microsoft.com/office/drawing/2014/main" val="1379890545"/>
                  </a:ext>
                </a:extLst>
              </a:tr>
              <a:tr h="370840">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LogisticRegression(max_iter=2000)</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(1, 2)</a:t>
                      </a: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0.787733</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0.831766</a:t>
                      </a:r>
                    </a:p>
                  </a:txBody>
                  <a:tcPr marL="9525" marR="9525" marT="9525" marB="0" anchor="b"/>
                </a:tc>
                <a:extLst>
                  <a:ext uri="{0D108BD9-81ED-4DB2-BD59-A6C34878D82A}">
                    <a16:rowId xmlns:a16="http://schemas.microsoft.com/office/drawing/2014/main" val="4128033258"/>
                  </a:ext>
                </a:extLst>
              </a:tr>
              <a:tr h="370840">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LogisticRegression(max_iter=2000)</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(1, 2)</a:t>
                      </a: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0.787733</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0.831766</a:t>
                      </a:r>
                    </a:p>
                  </a:txBody>
                  <a:tcPr marL="9525" marR="9525" marT="9525" marB="0" anchor="b"/>
                </a:tc>
                <a:extLst>
                  <a:ext uri="{0D108BD9-81ED-4DB2-BD59-A6C34878D82A}">
                    <a16:rowId xmlns:a16="http://schemas.microsoft.com/office/drawing/2014/main" val="1825576530"/>
                  </a:ext>
                </a:extLst>
              </a:tr>
              <a:tr h="370840">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MultinomialNB()</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(1, 2)</a:t>
                      </a: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0.812131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0.832811</a:t>
                      </a:r>
                    </a:p>
                  </a:txBody>
                  <a:tcPr marL="9525" marR="9525" marT="9525" marB="0" anchor="b"/>
                </a:tc>
                <a:extLst>
                  <a:ext uri="{0D108BD9-81ED-4DB2-BD59-A6C34878D82A}">
                    <a16:rowId xmlns:a16="http://schemas.microsoft.com/office/drawing/2014/main" val="1570589426"/>
                  </a:ext>
                </a:extLst>
              </a:tr>
              <a:tr h="370840">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MultinomialNB()</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(1, 2)</a:t>
                      </a: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0.812131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0.832811</a:t>
                      </a:r>
                    </a:p>
                  </a:txBody>
                  <a:tcPr marL="9525" marR="9525" marT="9525" marB="0" anchor="b"/>
                </a:tc>
                <a:extLst>
                  <a:ext uri="{0D108BD9-81ED-4DB2-BD59-A6C34878D82A}">
                    <a16:rowId xmlns:a16="http://schemas.microsoft.com/office/drawing/2014/main" val="521818261"/>
                  </a:ext>
                </a:extLst>
              </a:tr>
              <a:tr h="370840">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MultinomialNB()</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(1, 2)</a:t>
                      </a: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0.811783</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0.834901</a:t>
                      </a:r>
                    </a:p>
                  </a:txBody>
                  <a:tcPr marL="9525" marR="9525" marT="9525" marB="0" anchor="b"/>
                </a:tc>
                <a:extLst>
                  <a:ext uri="{0D108BD9-81ED-4DB2-BD59-A6C34878D82A}">
                    <a16:rowId xmlns:a16="http://schemas.microsoft.com/office/drawing/2014/main" val="1412072024"/>
                  </a:ext>
                </a:extLst>
              </a:tr>
              <a:tr h="370840">
                <a:tc>
                  <a:txBody>
                    <a:bodyPr/>
                    <a:lstStyle/>
                    <a:p>
                      <a:pPr algn="ctr" fontAlgn="b"/>
                      <a:r>
                        <a:rPr lang="en-US" sz="1100" b="0" i="0" u="none" strike="noStrike" dirty="0">
                          <a:solidFill>
                            <a:srgbClr val="000000"/>
                          </a:solidFill>
                          <a:effectLst/>
                          <a:latin typeface="Calibri" panose="020F0502020204030204" pitchFamily="34" charset="0"/>
                        </a:rPr>
                        <a:t>6</a:t>
                      </a:r>
                    </a:p>
                  </a:txBody>
                  <a:tcPr marL="9525" marR="9525" marT="9525" marB="0" anchor="b"/>
                </a:tc>
                <a:tc gridSpan="2">
                  <a:txBody>
                    <a:bodyPr/>
                    <a:lstStyle/>
                    <a:p>
                      <a:pPr algn="l" fontAlgn="b"/>
                      <a:r>
                        <a:rPr lang="en-US" sz="1100" b="0" i="0" u="none" strike="noStrike" dirty="0">
                          <a:solidFill>
                            <a:srgbClr val="000000"/>
                          </a:solidFill>
                          <a:effectLst/>
                          <a:latin typeface="Calibri" panose="020F0502020204030204" pitchFamily="34" charset="0"/>
                        </a:rPr>
                        <a:t>SVC(degree=2, kernel='poly')</a:t>
                      </a:r>
                    </a:p>
                  </a:txBody>
                  <a:tcPr marL="9525" marR="9525" marT="9525" marB="0" anchor="b"/>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(1, 1)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0.793301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0.807732</a:t>
                      </a:r>
                    </a:p>
                  </a:txBody>
                  <a:tcPr marL="9525" marR="9525" marT="9525" marB="0" anchor="b"/>
                </a:tc>
                <a:extLst>
                  <a:ext uri="{0D108BD9-81ED-4DB2-BD59-A6C34878D82A}">
                    <a16:rowId xmlns:a16="http://schemas.microsoft.com/office/drawing/2014/main" val="4094003804"/>
                  </a:ext>
                </a:extLst>
              </a:tr>
              <a:tr h="370840">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tc>
                <a:tc gridSpan="2">
                  <a:txBody>
                    <a:bodyPr/>
                    <a:lstStyle/>
                    <a:p>
                      <a:pPr algn="l" fontAlgn="b"/>
                      <a:r>
                        <a:rPr lang="en-US" sz="1100" b="0" i="0" u="none" strike="noStrike" dirty="0">
                          <a:solidFill>
                            <a:srgbClr val="000000"/>
                          </a:solidFill>
                          <a:effectLst/>
                          <a:latin typeface="Calibri" panose="020F0502020204030204" pitchFamily="34" charset="0"/>
                        </a:rPr>
                        <a:t>SVC(degree=2, kernel='poly')</a:t>
                      </a:r>
                    </a:p>
                  </a:txBody>
                  <a:tcPr marL="9525" marR="9525" marT="9525" marB="0" anchor="b"/>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(1, 1)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0.793301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0.807732</a:t>
                      </a:r>
                    </a:p>
                  </a:txBody>
                  <a:tcPr marL="9525" marR="9525" marT="9525" marB="0" anchor="b"/>
                </a:tc>
                <a:extLst>
                  <a:ext uri="{0D108BD9-81ED-4DB2-BD59-A6C34878D82A}">
                    <a16:rowId xmlns:a16="http://schemas.microsoft.com/office/drawing/2014/main" val="1639462309"/>
                  </a:ext>
                </a:extLst>
              </a:tr>
              <a:tr h="370840">
                <a:tc>
                  <a:txBody>
                    <a:bodyPr/>
                    <a:lstStyle/>
                    <a:p>
                      <a:pPr algn="ctr" fontAlgn="b"/>
                      <a:r>
                        <a:rPr lang="en-US" sz="1100" b="0" i="0" u="none" strike="noStrike" dirty="0">
                          <a:solidFill>
                            <a:srgbClr val="000000"/>
                          </a:solidFill>
                          <a:effectLst/>
                          <a:latin typeface="Calibri" panose="020F0502020204030204" pitchFamily="34" charset="0"/>
                        </a:rPr>
                        <a:t>8</a:t>
                      </a:r>
                    </a:p>
                  </a:txBody>
                  <a:tcPr marL="9525" marR="9525" marT="9525" marB="0" anchor="b"/>
                </a:tc>
                <a:tc gridSpan="2">
                  <a:txBody>
                    <a:bodyPr/>
                    <a:lstStyle/>
                    <a:p>
                      <a:pPr algn="l" fontAlgn="b"/>
                      <a:r>
                        <a:rPr lang="en-US" sz="1100" b="0" i="0" u="none" strike="noStrike" dirty="0">
                          <a:solidFill>
                            <a:srgbClr val="000000"/>
                          </a:solidFill>
                          <a:effectLst/>
                          <a:latin typeface="Calibri" panose="020F0502020204030204" pitchFamily="34" charset="0"/>
                        </a:rPr>
                        <a:t>SVC(degree=2, kernel='poly')</a:t>
                      </a:r>
                    </a:p>
                  </a:txBody>
                  <a:tcPr marL="9525" marR="9525" marT="9525" marB="0" anchor="b"/>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(1, 1)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0.793301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0.807732</a:t>
                      </a:r>
                    </a:p>
                  </a:txBody>
                  <a:tcPr marL="9525" marR="9525" marT="9525" marB="0" anchor="b"/>
                </a:tc>
                <a:extLst>
                  <a:ext uri="{0D108BD9-81ED-4DB2-BD59-A6C34878D82A}">
                    <a16:rowId xmlns:a16="http://schemas.microsoft.com/office/drawing/2014/main" val="3634361936"/>
                  </a:ext>
                </a:extLst>
              </a:tr>
            </a:tbl>
          </a:graphicData>
        </a:graphic>
      </p:graphicFrame>
      <p:sp>
        <p:nvSpPr>
          <p:cNvPr id="13" name="TextBox 12">
            <a:extLst>
              <a:ext uri="{FF2B5EF4-FFF2-40B4-BE49-F238E27FC236}">
                <a16:creationId xmlns:a16="http://schemas.microsoft.com/office/drawing/2014/main" id="{FAC55928-8935-4FBF-BDDE-625674A80FD6}"/>
              </a:ext>
            </a:extLst>
          </p:cNvPr>
          <p:cNvSpPr txBox="1"/>
          <p:nvPr/>
        </p:nvSpPr>
        <p:spPr>
          <a:xfrm>
            <a:off x="2272684" y="343956"/>
            <a:ext cx="7258703" cy="923330"/>
          </a:xfrm>
          <a:prstGeom prst="rect">
            <a:avLst/>
          </a:prstGeom>
          <a:noFill/>
        </p:spPr>
        <p:txBody>
          <a:bodyPr wrap="square" rtlCol="0">
            <a:spAutoFit/>
          </a:bodyPr>
          <a:lstStyle/>
          <a:p>
            <a:r>
              <a:rPr lang="en-US" sz="5400" dirty="0">
                <a:solidFill>
                  <a:schemeClr val="bg1"/>
                </a:solidFill>
                <a:latin typeface="Punk Kid" panose="02000000000000000000" pitchFamily="2" charset="0"/>
              </a:rPr>
              <a:t>Gr </a:t>
            </a:r>
            <a:r>
              <a:rPr lang="en-US" sz="5400" dirty="0" err="1">
                <a:solidFill>
                  <a:schemeClr val="bg1"/>
                </a:solidFill>
                <a:latin typeface="Punk Kid" panose="02000000000000000000" pitchFamily="2" charset="0"/>
              </a:rPr>
              <a:t>idsear</a:t>
            </a:r>
            <a:r>
              <a:rPr lang="en-US" sz="5400" dirty="0">
                <a:solidFill>
                  <a:schemeClr val="bg1"/>
                </a:solidFill>
                <a:latin typeface="Punk Kid" panose="02000000000000000000" pitchFamily="2" charset="0"/>
              </a:rPr>
              <a:t> </a:t>
            </a:r>
            <a:r>
              <a:rPr lang="en-US" sz="5400" dirty="0" err="1">
                <a:solidFill>
                  <a:schemeClr val="bg1"/>
                </a:solidFill>
                <a:latin typeface="Punk Kid" panose="02000000000000000000" pitchFamily="2" charset="0"/>
              </a:rPr>
              <a:t>ch</a:t>
            </a:r>
            <a:r>
              <a:rPr lang="en-US" sz="5400" dirty="0">
                <a:solidFill>
                  <a:schemeClr val="bg1"/>
                </a:solidFill>
                <a:latin typeface="Punk Kid" panose="02000000000000000000" pitchFamily="2" charset="0"/>
              </a:rPr>
              <a:t>  R </a:t>
            </a:r>
            <a:r>
              <a:rPr lang="en-US" sz="5400" dirty="0" err="1">
                <a:solidFill>
                  <a:schemeClr val="bg1"/>
                </a:solidFill>
                <a:latin typeface="Punk Kid" panose="02000000000000000000" pitchFamily="2" charset="0"/>
              </a:rPr>
              <a:t>esults</a:t>
            </a:r>
            <a:endParaRPr lang="en-US" sz="5400" dirty="0">
              <a:solidFill>
                <a:schemeClr val="bg1"/>
              </a:solidFill>
              <a:latin typeface="Punk Kid" panose="02000000000000000000" pitchFamily="2" charset="0"/>
            </a:endParaRPr>
          </a:p>
        </p:txBody>
      </p:sp>
      <p:sp>
        <p:nvSpPr>
          <p:cNvPr id="14" name="TextBox 13">
            <a:extLst>
              <a:ext uri="{FF2B5EF4-FFF2-40B4-BE49-F238E27FC236}">
                <a16:creationId xmlns:a16="http://schemas.microsoft.com/office/drawing/2014/main" id="{D886F516-05DD-4E36-ADD5-D5A79484E949}"/>
              </a:ext>
            </a:extLst>
          </p:cNvPr>
          <p:cNvSpPr txBox="1"/>
          <p:nvPr/>
        </p:nvSpPr>
        <p:spPr>
          <a:xfrm>
            <a:off x="4162926" y="6168775"/>
            <a:ext cx="5368461" cy="369332"/>
          </a:xfrm>
          <a:prstGeom prst="rect">
            <a:avLst/>
          </a:prstGeom>
          <a:noFill/>
        </p:spPr>
        <p:txBody>
          <a:bodyPr wrap="square" rtlCol="0">
            <a:spAutoFit/>
          </a:bodyPr>
          <a:lstStyle/>
          <a:p>
            <a:pPr algn="just"/>
            <a:r>
              <a:rPr lang="en-US" dirty="0">
                <a:solidFill>
                  <a:schemeClr val="bg1"/>
                </a:solidFill>
                <a:latin typeface="aragon" pitchFamily="2" charset="0"/>
              </a:rPr>
              <a:t>*other params searched over included max df, and </a:t>
            </a:r>
            <a:r>
              <a:rPr lang="en-US" dirty="0" err="1">
                <a:solidFill>
                  <a:schemeClr val="bg1"/>
                </a:solidFill>
                <a:latin typeface="aragon" pitchFamily="2" charset="0"/>
              </a:rPr>
              <a:t>max_features</a:t>
            </a:r>
            <a:endParaRPr lang="en-US" dirty="0">
              <a:solidFill>
                <a:schemeClr val="bg1"/>
              </a:solidFill>
              <a:latin typeface="aragon" pitchFamily="2" charset="0"/>
            </a:endParaRPr>
          </a:p>
        </p:txBody>
      </p:sp>
    </p:spTree>
    <p:extLst>
      <p:ext uri="{BB962C8B-B14F-4D97-AF65-F5344CB8AC3E}">
        <p14:creationId xmlns:p14="http://schemas.microsoft.com/office/powerpoint/2010/main" val="868019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49C0C61C-0BEE-4F2D-BCB3-8D69FA90D741}"/>
              </a:ext>
            </a:extLst>
          </p:cNvPr>
          <p:cNvPicPr>
            <a:picLocks noChangeAspect="1"/>
          </p:cNvPicPr>
          <p:nvPr/>
        </p:nvPicPr>
        <p:blipFill>
          <a:blip r:embed="rId3">
            <a:duotone>
              <a:schemeClr val="accent6">
                <a:shade val="45000"/>
                <a:satMod val="135000"/>
              </a:schemeClr>
              <a:prstClr val="white"/>
            </a:duotone>
          </a:blip>
          <a:stretch>
            <a:fillRect/>
          </a:stretch>
        </p:blipFill>
        <p:spPr>
          <a:xfrm rot="220171">
            <a:off x="1803768" y="5886323"/>
            <a:ext cx="11262439" cy="6858000"/>
          </a:xfrm>
          <a:prstGeom prst="rect">
            <a:avLst/>
          </a:prstGeom>
        </p:spPr>
      </p:pic>
      <p:pic>
        <p:nvPicPr>
          <p:cNvPr id="6" name="Picture 5" descr="A close up of a logo&#10;&#10;Description automatically generated">
            <a:extLst>
              <a:ext uri="{FF2B5EF4-FFF2-40B4-BE49-F238E27FC236}">
                <a16:creationId xmlns:a16="http://schemas.microsoft.com/office/drawing/2014/main" id="{21CE3DDB-C9C0-48C2-953E-AE0DBA51F3FE}"/>
              </a:ext>
            </a:extLst>
          </p:cNvPr>
          <p:cNvPicPr>
            <a:picLocks noChangeAspect="1"/>
          </p:cNvPicPr>
          <p:nvPr/>
        </p:nvPicPr>
        <p:blipFill>
          <a:blip r:embed="rId4">
            <a:duotone>
              <a:schemeClr val="accent1">
                <a:shade val="45000"/>
                <a:satMod val="135000"/>
              </a:schemeClr>
              <a:prstClr val="white"/>
            </a:duotone>
          </a:blip>
          <a:stretch>
            <a:fillRect/>
          </a:stretch>
        </p:blipFill>
        <p:spPr>
          <a:xfrm>
            <a:off x="0" y="-2498017"/>
            <a:ext cx="5902036" cy="4434204"/>
          </a:xfrm>
          <a:prstGeom prst="rect">
            <a:avLst/>
          </a:prstGeom>
        </p:spPr>
      </p:pic>
      <p:sp>
        <p:nvSpPr>
          <p:cNvPr id="3" name="Title 2">
            <a:extLst>
              <a:ext uri="{FF2B5EF4-FFF2-40B4-BE49-F238E27FC236}">
                <a16:creationId xmlns:a16="http://schemas.microsoft.com/office/drawing/2014/main" id="{BEB68DA4-AEE6-4715-A5DD-65AE4A84181A}"/>
              </a:ext>
            </a:extLst>
          </p:cNvPr>
          <p:cNvSpPr>
            <a:spLocks noGrp="1"/>
          </p:cNvSpPr>
          <p:nvPr>
            <p:ph type="title"/>
          </p:nvPr>
        </p:nvSpPr>
        <p:spPr>
          <a:xfrm>
            <a:off x="814106" y="622132"/>
            <a:ext cx="6044503" cy="583800"/>
          </a:xfrm>
        </p:spPr>
        <p:txBody>
          <a:bodyPr/>
          <a:lstStyle/>
          <a:p>
            <a:r>
              <a:rPr lang="en-US" sz="4800" b="0" dirty="0">
                <a:latin typeface="Punk Kid" panose="02000000000000000000" pitchFamily="2" charset="0"/>
              </a:rPr>
              <a:t>Our  Model</a:t>
            </a:r>
          </a:p>
        </p:txBody>
      </p:sp>
      <p:sp>
        <p:nvSpPr>
          <p:cNvPr id="4" name="Content Placeholder 3">
            <a:extLst>
              <a:ext uri="{FF2B5EF4-FFF2-40B4-BE49-F238E27FC236}">
                <a16:creationId xmlns:a16="http://schemas.microsoft.com/office/drawing/2014/main" id="{223756A8-A05F-41F9-91B7-1FEF2F984F74}"/>
              </a:ext>
            </a:extLst>
          </p:cNvPr>
          <p:cNvSpPr>
            <a:spLocks noGrp="1"/>
          </p:cNvSpPr>
          <p:nvPr>
            <p:ph sz="quarter" idx="16"/>
          </p:nvPr>
        </p:nvSpPr>
        <p:spPr>
          <a:xfrm>
            <a:off x="420194" y="2927901"/>
            <a:ext cx="6044943" cy="1002195"/>
          </a:xfrm>
        </p:spPr>
        <p:txBody>
          <a:bodyPr>
            <a:normAutofit/>
          </a:bodyPr>
          <a:lstStyle/>
          <a:p>
            <a:pPr marL="285750" indent="-285750">
              <a:spcBef>
                <a:spcPts val="0"/>
              </a:spcBef>
              <a:buFont typeface="Arial" panose="020B0604020202020204" pitchFamily="34" charset="0"/>
              <a:buChar char="•"/>
            </a:pPr>
            <a:r>
              <a:rPr lang="en-US" sz="1800" dirty="0">
                <a:latin typeface="aragon" pitchFamily="2" charset="0"/>
              </a:rPr>
              <a:t>Count Vectorizer transformer with a Multinomial Naïve Bayes l classifier</a:t>
            </a:r>
            <a:endParaRPr lang="en-US" dirty="0">
              <a:latin typeface="aragon" pitchFamily="2" charset="0"/>
            </a:endParaRPr>
          </a:p>
        </p:txBody>
      </p:sp>
      <p:sp>
        <p:nvSpPr>
          <p:cNvPr id="5" name="TextBox 4">
            <a:extLst>
              <a:ext uri="{FF2B5EF4-FFF2-40B4-BE49-F238E27FC236}">
                <a16:creationId xmlns:a16="http://schemas.microsoft.com/office/drawing/2014/main" id="{EAAA03B8-632E-48F2-952B-D89093A4511F}"/>
              </a:ext>
            </a:extLst>
          </p:cNvPr>
          <p:cNvSpPr txBox="1"/>
          <p:nvPr/>
        </p:nvSpPr>
        <p:spPr>
          <a:xfrm>
            <a:off x="6858608" y="1843950"/>
            <a:ext cx="4988487" cy="3170099"/>
          </a:xfrm>
          <a:prstGeom prst="rect">
            <a:avLst/>
          </a:prstGeom>
          <a:noFill/>
        </p:spPr>
        <p:txBody>
          <a:bodyPr wrap="square" rtlCol="0">
            <a:spAutoFit/>
          </a:bodyPr>
          <a:lstStyle/>
          <a:p>
            <a:r>
              <a:rPr lang="en-US" sz="4000" spc="300" dirty="0" err="1">
                <a:solidFill>
                  <a:srgbClr val="92D050"/>
                </a:solidFill>
                <a:latin typeface="Punk Kid" panose="02000000000000000000" pitchFamily="2" charset="0"/>
              </a:rPr>
              <a:t>INTERPRETABility</a:t>
            </a:r>
            <a:endParaRPr lang="en-US" sz="4000" spc="300" dirty="0">
              <a:solidFill>
                <a:srgbClr val="92D050"/>
              </a:solidFill>
              <a:latin typeface="Punk Kid" panose="02000000000000000000" pitchFamily="2" charset="0"/>
            </a:endParaRPr>
          </a:p>
          <a:p>
            <a:endParaRPr lang="en-US" sz="4000" spc="300" dirty="0">
              <a:solidFill>
                <a:srgbClr val="92D050"/>
              </a:solidFill>
              <a:latin typeface="Punk Kid" panose="02000000000000000000" pitchFamily="2" charset="0"/>
            </a:endParaRPr>
          </a:p>
          <a:p>
            <a:r>
              <a:rPr lang="en-US" sz="4000" spc="300" dirty="0">
                <a:solidFill>
                  <a:srgbClr val="92D050"/>
                </a:solidFill>
                <a:latin typeface="Punk Kid" panose="02000000000000000000" pitchFamily="2" charset="0"/>
              </a:rPr>
              <a:t>Performance</a:t>
            </a:r>
          </a:p>
          <a:p>
            <a:endParaRPr lang="en-US" sz="4000" spc="300" dirty="0">
              <a:solidFill>
                <a:schemeClr val="bg1"/>
              </a:solidFill>
              <a:latin typeface="Punk Kid" panose="02000000000000000000" pitchFamily="2" charset="0"/>
            </a:endParaRPr>
          </a:p>
          <a:p>
            <a:r>
              <a:rPr lang="en-US" sz="4000" spc="300" dirty="0">
                <a:solidFill>
                  <a:srgbClr val="C00000"/>
                </a:solidFill>
                <a:latin typeface="Punk Kid" panose="02000000000000000000" pitchFamily="2" charset="0"/>
              </a:rPr>
              <a:t>Preprocessing</a:t>
            </a:r>
          </a:p>
        </p:txBody>
      </p:sp>
    </p:spTree>
    <p:extLst>
      <p:ext uri="{BB962C8B-B14F-4D97-AF65-F5344CB8AC3E}">
        <p14:creationId xmlns:p14="http://schemas.microsoft.com/office/powerpoint/2010/main" val="699585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night, star, table, person&#10;&#10;Description automatically generated">
            <a:extLst>
              <a:ext uri="{FF2B5EF4-FFF2-40B4-BE49-F238E27FC236}">
                <a16:creationId xmlns:a16="http://schemas.microsoft.com/office/drawing/2014/main" id="{E5916095-A3A9-46CB-9278-A4B96E039C07}"/>
              </a:ext>
            </a:extLst>
          </p:cNvPr>
          <p:cNvPicPr>
            <a:picLocks noChangeAspect="1"/>
          </p:cNvPicPr>
          <p:nvPr/>
        </p:nvPicPr>
        <p:blipFill>
          <a:blip r:embed="rId2"/>
          <a:stretch>
            <a:fillRect/>
          </a:stretch>
        </p:blipFill>
        <p:spPr>
          <a:xfrm>
            <a:off x="-1325336" y="-177788"/>
            <a:ext cx="9381049" cy="7035787"/>
          </a:xfrm>
          <a:prstGeom prst="rect">
            <a:avLst/>
          </a:prstGeom>
        </p:spPr>
      </p:pic>
      <p:pic>
        <p:nvPicPr>
          <p:cNvPr id="6" name="Picture 5" descr="A close up of a logo&#10;&#10;Description automatically generated">
            <a:extLst>
              <a:ext uri="{FF2B5EF4-FFF2-40B4-BE49-F238E27FC236}">
                <a16:creationId xmlns:a16="http://schemas.microsoft.com/office/drawing/2014/main" id="{21CE3DDB-C9C0-48C2-953E-AE0DBA51F3FE}"/>
              </a:ext>
            </a:extLst>
          </p:cNvPr>
          <p:cNvPicPr>
            <a:picLocks noChangeAspect="1"/>
          </p:cNvPicPr>
          <p:nvPr/>
        </p:nvPicPr>
        <p:blipFill>
          <a:blip r:embed="rId3">
            <a:duotone>
              <a:schemeClr val="accent1">
                <a:shade val="45000"/>
                <a:satMod val="135000"/>
              </a:schemeClr>
              <a:prstClr val="white"/>
            </a:duotone>
          </a:blip>
          <a:stretch>
            <a:fillRect/>
          </a:stretch>
        </p:blipFill>
        <p:spPr>
          <a:xfrm>
            <a:off x="5791200" y="-2329575"/>
            <a:ext cx="5902036" cy="4434204"/>
          </a:xfrm>
          <a:prstGeom prst="rect">
            <a:avLst/>
          </a:prstGeom>
        </p:spPr>
      </p:pic>
      <p:sp>
        <p:nvSpPr>
          <p:cNvPr id="3" name="Title 2">
            <a:extLst>
              <a:ext uri="{FF2B5EF4-FFF2-40B4-BE49-F238E27FC236}">
                <a16:creationId xmlns:a16="http://schemas.microsoft.com/office/drawing/2014/main" id="{BEB68DA4-AEE6-4715-A5DD-65AE4A84181A}"/>
              </a:ext>
            </a:extLst>
          </p:cNvPr>
          <p:cNvSpPr>
            <a:spLocks noGrp="1"/>
          </p:cNvSpPr>
          <p:nvPr>
            <p:ph type="title"/>
          </p:nvPr>
        </p:nvSpPr>
        <p:spPr>
          <a:xfrm>
            <a:off x="6594278" y="622132"/>
            <a:ext cx="6044503" cy="583800"/>
          </a:xfrm>
        </p:spPr>
        <p:txBody>
          <a:bodyPr/>
          <a:lstStyle/>
          <a:p>
            <a:r>
              <a:rPr lang="en-US" sz="4800" b="0" dirty="0">
                <a:latin typeface="Punk Kid" panose="02000000000000000000" pitchFamily="2" charset="0"/>
              </a:rPr>
              <a:t>Per for </a:t>
            </a:r>
            <a:r>
              <a:rPr lang="en-US" sz="4800" b="0" dirty="0" err="1">
                <a:latin typeface="Punk Kid" panose="02000000000000000000" pitchFamily="2" charset="0"/>
              </a:rPr>
              <a:t>mance</a:t>
            </a:r>
            <a:endParaRPr lang="en-US" sz="4800" b="0" dirty="0">
              <a:latin typeface="Punk Kid" panose="02000000000000000000" pitchFamily="2" charset="0"/>
            </a:endParaRPr>
          </a:p>
        </p:txBody>
      </p:sp>
      <p:sp>
        <p:nvSpPr>
          <p:cNvPr id="4" name="Content Placeholder 3">
            <a:extLst>
              <a:ext uri="{FF2B5EF4-FFF2-40B4-BE49-F238E27FC236}">
                <a16:creationId xmlns:a16="http://schemas.microsoft.com/office/drawing/2014/main" id="{223756A8-A05F-41F9-91B7-1FEF2F984F74}"/>
              </a:ext>
            </a:extLst>
          </p:cNvPr>
          <p:cNvSpPr>
            <a:spLocks noGrp="1"/>
          </p:cNvSpPr>
          <p:nvPr>
            <p:ph sz="quarter" idx="16"/>
          </p:nvPr>
        </p:nvSpPr>
        <p:spPr>
          <a:xfrm>
            <a:off x="6096000" y="2759174"/>
            <a:ext cx="5537862" cy="1994198"/>
          </a:xfrm>
        </p:spPr>
        <p:txBody>
          <a:bodyPr>
            <a:normAutofit lnSpcReduction="10000"/>
          </a:bodyPr>
          <a:lstStyle/>
          <a:p>
            <a:pPr marL="285750" indent="-285750">
              <a:spcBef>
                <a:spcPts val="0"/>
              </a:spcBef>
              <a:buFont typeface="Arial" panose="020B0604020202020204" pitchFamily="34" charset="0"/>
              <a:buChar char="•"/>
            </a:pPr>
            <a:r>
              <a:rPr lang="en-US" sz="2000" dirty="0">
                <a:latin typeface="aragon" pitchFamily="2" charset="0"/>
              </a:rPr>
              <a:t>Baseline model: 50% accurate</a:t>
            </a:r>
            <a:br>
              <a:rPr lang="en-US" sz="2000" dirty="0">
                <a:latin typeface="aragon" pitchFamily="2" charset="0"/>
              </a:rPr>
            </a:br>
            <a:endParaRPr lang="en-US" sz="2000" dirty="0">
              <a:latin typeface="aragon" pitchFamily="2" charset="0"/>
            </a:endParaRPr>
          </a:p>
          <a:p>
            <a:pPr marL="285750" indent="-285750">
              <a:spcBef>
                <a:spcPts val="0"/>
              </a:spcBef>
              <a:buFont typeface="Arial" panose="020B0604020202020204" pitchFamily="34" charset="0"/>
              <a:buChar char="•"/>
            </a:pPr>
            <a:r>
              <a:rPr lang="en-US" sz="2400" dirty="0" err="1">
                <a:latin typeface="aragon" pitchFamily="2" charset="0"/>
              </a:rPr>
              <a:t>Cvec</a:t>
            </a:r>
            <a:r>
              <a:rPr lang="en-US" sz="2400" dirty="0">
                <a:latin typeface="aragon" pitchFamily="2" charset="0"/>
              </a:rPr>
              <a:t> + Naïve Bayes Multinomial: 83.3% accurate on testing data</a:t>
            </a:r>
          </a:p>
          <a:p>
            <a:pPr marL="971550" lvl="1" indent="-285750">
              <a:spcBef>
                <a:spcPts val="0"/>
              </a:spcBef>
            </a:pPr>
            <a:endParaRPr lang="en-US" sz="1600" dirty="0">
              <a:latin typeface="aragon" pitchFamily="2" charset="0"/>
            </a:endParaRPr>
          </a:p>
          <a:p>
            <a:pPr marL="285750" indent="-285750">
              <a:spcBef>
                <a:spcPts val="0"/>
              </a:spcBef>
              <a:buFont typeface="Arial" panose="020B0604020202020204" pitchFamily="34" charset="0"/>
              <a:buChar char="•"/>
            </a:pPr>
            <a:endParaRPr lang="en-US" sz="1800" dirty="0">
              <a:latin typeface="aragon" pitchFamily="2" charset="0"/>
            </a:endParaRPr>
          </a:p>
          <a:p>
            <a:pPr marL="285750" indent="-285750">
              <a:spcBef>
                <a:spcPts val="0"/>
              </a:spcBef>
              <a:buFont typeface="Arial" panose="020B0604020202020204" pitchFamily="34" charset="0"/>
              <a:buChar char="•"/>
            </a:pPr>
            <a:endParaRPr lang="en-US" dirty="0">
              <a:latin typeface="aragon" pitchFamily="2" charset="0"/>
            </a:endParaRPr>
          </a:p>
        </p:txBody>
      </p:sp>
    </p:spTree>
    <p:extLst>
      <p:ext uri="{BB962C8B-B14F-4D97-AF65-F5344CB8AC3E}">
        <p14:creationId xmlns:p14="http://schemas.microsoft.com/office/powerpoint/2010/main" val="3447000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18619405-8566-4EA9-ABC3-8DEE7654E277}"/>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87000"/>
                    </a14:imgEffect>
                    <a14:imgEffect>
                      <a14:brightnessContrast bright="-63000"/>
                    </a14:imgEffect>
                  </a14:imgLayer>
                </a14:imgProps>
              </a:ext>
            </a:extLst>
          </a:blip>
          <a:stretch>
            <a:fillRect/>
          </a:stretch>
        </p:blipFill>
        <p:spPr>
          <a:xfrm>
            <a:off x="124811" y="150323"/>
            <a:ext cx="9000716" cy="6315502"/>
          </a:xfrm>
          <a:prstGeom prst="rect">
            <a:avLst/>
          </a:prstGeom>
        </p:spPr>
      </p:pic>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3898233" y="4708444"/>
            <a:ext cx="7310704" cy="583800"/>
          </a:xfrm>
        </p:spPr>
        <p:txBody>
          <a:bodyPr/>
          <a:lstStyle/>
          <a:p>
            <a:r>
              <a:rPr lang="en-US" sz="8800" b="0" dirty="0">
                <a:latin typeface="Punk Kid" panose="02000000000000000000" pitchFamily="2" charset="0"/>
              </a:rPr>
              <a:t>Our  Findings</a:t>
            </a:r>
          </a:p>
        </p:txBody>
      </p:sp>
    </p:spTree>
    <p:extLst>
      <p:ext uri="{BB962C8B-B14F-4D97-AF65-F5344CB8AC3E}">
        <p14:creationId xmlns:p14="http://schemas.microsoft.com/office/powerpoint/2010/main" val="1646198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night, star, table, person&#10;&#10;Description automatically generated">
            <a:extLst>
              <a:ext uri="{FF2B5EF4-FFF2-40B4-BE49-F238E27FC236}">
                <a16:creationId xmlns:a16="http://schemas.microsoft.com/office/drawing/2014/main" id="{E5916095-A3A9-46CB-9278-A4B96E039C07}"/>
              </a:ext>
            </a:extLst>
          </p:cNvPr>
          <p:cNvPicPr>
            <a:picLocks noChangeAspect="1"/>
          </p:cNvPicPr>
          <p:nvPr/>
        </p:nvPicPr>
        <p:blipFill rotWithShape="1">
          <a:blip r:embed="rId3"/>
          <a:srcRect l="2673" t="3196" b="18461"/>
          <a:stretch/>
        </p:blipFill>
        <p:spPr>
          <a:xfrm>
            <a:off x="-1" y="0"/>
            <a:ext cx="12192001" cy="7360421"/>
          </a:xfrm>
          <a:prstGeom prst="rect">
            <a:avLst/>
          </a:prstGeom>
        </p:spPr>
      </p:pic>
      <p:pic>
        <p:nvPicPr>
          <p:cNvPr id="6" name="Picture 5" descr="A close up of a logo&#10;&#10;Description automatically generated">
            <a:extLst>
              <a:ext uri="{FF2B5EF4-FFF2-40B4-BE49-F238E27FC236}">
                <a16:creationId xmlns:a16="http://schemas.microsoft.com/office/drawing/2014/main" id="{21CE3DDB-C9C0-48C2-953E-AE0DBA51F3FE}"/>
              </a:ext>
            </a:extLst>
          </p:cNvPr>
          <p:cNvPicPr>
            <a:picLocks noChangeAspect="1"/>
          </p:cNvPicPr>
          <p:nvPr/>
        </p:nvPicPr>
        <p:blipFill>
          <a:blip r:embed="rId4">
            <a:duotone>
              <a:schemeClr val="accent1">
                <a:shade val="45000"/>
                <a:satMod val="135000"/>
              </a:schemeClr>
              <a:prstClr val="white"/>
            </a:duotone>
          </a:blip>
          <a:stretch>
            <a:fillRect/>
          </a:stretch>
        </p:blipFill>
        <p:spPr>
          <a:xfrm>
            <a:off x="2928163" y="-2418994"/>
            <a:ext cx="5902036" cy="4434204"/>
          </a:xfrm>
          <a:prstGeom prst="rect">
            <a:avLst/>
          </a:prstGeom>
        </p:spPr>
      </p:pic>
      <p:sp>
        <p:nvSpPr>
          <p:cNvPr id="3" name="Title 2">
            <a:extLst>
              <a:ext uri="{FF2B5EF4-FFF2-40B4-BE49-F238E27FC236}">
                <a16:creationId xmlns:a16="http://schemas.microsoft.com/office/drawing/2014/main" id="{BEB68DA4-AEE6-4715-A5DD-65AE4A84181A}"/>
              </a:ext>
            </a:extLst>
          </p:cNvPr>
          <p:cNvSpPr>
            <a:spLocks noGrp="1"/>
          </p:cNvSpPr>
          <p:nvPr>
            <p:ph type="title"/>
          </p:nvPr>
        </p:nvSpPr>
        <p:spPr>
          <a:xfrm>
            <a:off x="4032820" y="543633"/>
            <a:ext cx="3692722" cy="583800"/>
          </a:xfrm>
        </p:spPr>
        <p:txBody>
          <a:bodyPr/>
          <a:lstStyle/>
          <a:p>
            <a:r>
              <a:rPr lang="en-US" sz="6600" b="0" dirty="0">
                <a:latin typeface="Punk Kid" panose="02000000000000000000" pitchFamily="2" charset="0"/>
              </a:rPr>
              <a:t>Findings</a:t>
            </a:r>
          </a:p>
        </p:txBody>
      </p:sp>
      <p:sp>
        <p:nvSpPr>
          <p:cNvPr id="4" name="Content Placeholder 3">
            <a:extLst>
              <a:ext uri="{FF2B5EF4-FFF2-40B4-BE49-F238E27FC236}">
                <a16:creationId xmlns:a16="http://schemas.microsoft.com/office/drawing/2014/main" id="{223756A8-A05F-41F9-91B7-1FEF2F984F74}"/>
              </a:ext>
            </a:extLst>
          </p:cNvPr>
          <p:cNvSpPr>
            <a:spLocks noGrp="1"/>
          </p:cNvSpPr>
          <p:nvPr>
            <p:ph sz="quarter" idx="16"/>
          </p:nvPr>
        </p:nvSpPr>
        <p:spPr>
          <a:xfrm>
            <a:off x="6096000" y="2759174"/>
            <a:ext cx="5537862" cy="1398466"/>
          </a:xfrm>
        </p:spPr>
        <p:txBody>
          <a:bodyPr>
            <a:normAutofit/>
          </a:bodyPr>
          <a:lstStyle/>
          <a:p>
            <a:pPr marL="285750" indent="-285750">
              <a:spcBef>
                <a:spcPts val="0"/>
              </a:spcBef>
            </a:pPr>
            <a:endParaRPr lang="en-US" sz="1600" dirty="0">
              <a:latin typeface="aragon" pitchFamily="2" charset="0"/>
            </a:endParaRPr>
          </a:p>
          <a:p>
            <a:pPr marL="285750" indent="-285750">
              <a:spcBef>
                <a:spcPts val="0"/>
              </a:spcBef>
              <a:buFont typeface="Arial" panose="020B0604020202020204" pitchFamily="34" charset="0"/>
              <a:buChar char="•"/>
            </a:pPr>
            <a:endParaRPr lang="en-US" sz="1800" dirty="0">
              <a:latin typeface="aragon" pitchFamily="2" charset="0"/>
            </a:endParaRPr>
          </a:p>
          <a:p>
            <a:pPr marL="285750" indent="-285750">
              <a:spcBef>
                <a:spcPts val="0"/>
              </a:spcBef>
              <a:buFont typeface="Arial" panose="020B0604020202020204" pitchFamily="34" charset="0"/>
              <a:buChar char="•"/>
            </a:pPr>
            <a:endParaRPr lang="en-US" dirty="0">
              <a:latin typeface="aragon" pitchFamily="2" charset="0"/>
            </a:endParaRPr>
          </a:p>
        </p:txBody>
      </p:sp>
      <p:pic>
        <p:nvPicPr>
          <p:cNvPr id="5" name="Picture 4" descr="A picture containing building&#10;&#10;Description automatically generated">
            <a:extLst>
              <a:ext uri="{FF2B5EF4-FFF2-40B4-BE49-F238E27FC236}">
                <a16:creationId xmlns:a16="http://schemas.microsoft.com/office/drawing/2014/main" id="{4A8CD58F-3BFF-4635-A526-ABD017C33F46}"/>
              </a:ext>
            </a:extLst>
          </p:cNvPr>
          <p:cNvPicPr>
            <a:picLocks noChangeAspect="1"/>
          </p:cNvPicPr>
          <p:nvPr/>
        </p:nvPicPr>
        <p:blipFill>
          <a:blip r:embed="rId5"/>
          <a:stretch>
            <a:fillRect/>
          </a:stretch>
        </p:blipFill>
        <p:spPr>
          <a:xfrm>
            <a:off x="6312821" y="2572924"/>
            <a:ext cx="5142090" cy="4285076"/>
          </a:xfrm>
          <a:prstGeom prst="rect">
            <a:avLst/>
          </a:prstGeom>
        </p:spPr>
      </p:pic>
      <p:pic>
        <p:nvPicPr>
          <p:cNvPr id="8" name="Picture 7" descr="A close up of a logo&#10;&#10;Description automatically generated">
            <a:extLst>
              <a:ext uri="{FF2B5EF4-FFF2-40B4-BE49-F238E27FC236}">
                <a16:creationId xmlns:a16="http://schemas.microsoft.com/office/drawing/2014/main" id="{C0AD40CE-3E17-4BF8-BEEB-EAB526D9D3B0}"/>
              </a:ext>
            </a:extLst>
          </p:cNvPr>
          <p:cNvPicPr>
            <a:picLocks noChangeAspect="1"/>
          </p:cNvPicPr>
          <p:nvPr/>
        </p:nvPicPr>
        <p:blipFill>
          <a:blip r:embed="rId6"/>
          <a:stretch>
            <a:fillRect/>
          </a:stretch>
        </p:blipFill>
        <p:spPr>
          <a:xfrm>
            <a:off x="558138" y="2572924"/>
            <a:ext cx="5321043" cy="4434204"/>
          </a:xfrm>
          <a:prstGeom prst="rect">
            <a:avLst/>
          </a:prstGeom>
        </p:spPr>
      </p:pic>
    </p:spTree>
    <p:extLst>
      <p:ext uri="{BB962C8B-B14F-4D97-AF65-F5344CB8AC3E}">
        <p14:creationId xmlns:p14="http://schemas.microsoft.com/office/powerpoint/2010/main" val="3872980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night, star, table, person&#10;&#10;Description automatically generated">
            <a:extLst>
              <a:ext uri="{FF2B5EF4-FFF2-40B4-BE49-F238E27FC236}">
                <a16:creationId xmlns:a16="http://schemas.microsoft.com/office/drawing/2014/main" id="{E5916095-A3A9-46CB-9278-A4B96E039C07}"/>
              </a:ext>
            </a:extLst>
          </p:cNvPr>
          <p:cNvPicPr>
            <a:picLocks noChangeAspect="1"/>
          </p:cNvPicPr>
          <p:nvPr/>
        </p:nvPicPr>
        <p:blipFill rotWithShape="1">
          <a:blip r:embed="rId3"/>
          <a:srcRect l="2673" t="3196" b="18461"/>
          <a:stretch/>
        </p:blipFill>
        <p:spPr>
          <a:xfrm>
            <a:off x="-1" y="0"/>
            <a:ext cx="12192001" cy="7360421"/>
          </a:xfrm>
          <a:prstGeom prst="rect">
            <a:avLst/>
          </a:prstGeom>
        </p:spPr>
      </p:pic>
      <p:pic>
        <p:nvPicPr>
          <p:cNvPr id="6" name="Picture 5" descr="A close up of a logo&#10;&#10;Description automatically generated">
            <a:extLst>
              <a:ext uri="{FF2B5EF4-FFF2-40B4-BE49-F238E27FC236}">
                <a16:creationId xmlns:a16="http://schemas.microsoft.com/office/drawing/2014/main" id="{21CE3DDB-C9C0-48C2-953E-AE0DBA51F3FE}"/>
              </a:ext>
            </a:extLst>
          </p:cNvPr>
          <p:cNvPicPr>
            <a:picLocks noChangeAspect="1"/>
          </p:cNvPicPr>
          <p:nvPr/>
        </p:nvPicPr>
        <p:blipFill>
          <a:blip r:embed="rId4">
            <a:duotone>
              <a:schemeClr val="accent1">
                <a:shade val="45000"/>
                <a:satMod val="135000"/>
              </a:schemeClr>
              <a:prstClr val="white"/>
            </a:duotone>
          </a:blip>
          <a:stretch>
            <a:fillRect/>
          </a:stretch>
        </p:blipFill>
        <p:spPr>
          <a:xfrm>
            <a:off x="2928163" y="-2418994"/>
            <a:ext cx="5902036" cy="4434204"/>
          </a:xfrm>
          <a:prstGeom prst="rect">
            <a:avLst/>
          </a:prstGeom>
        </p:spPr>
      </p:pic>
      <p:sp>
        <p:nvSpPr>
          <p:cNvPr id="3" name="Title 2">
            <a:extLst>
              <a:ext uri="{FF2B5EF4-FFF2-40B4-BE49-F238E27FC236}">
                <a16:creationId xmlns:a16="http://schemas.microsoft.com/office/drawing/2014/main" id="{BEB68DA4-AEE6-4715-A5DD-65AE4A84181A}"/>
              </a:ext>
            </a:extLst>
          </p:cNvPr>
          <p:cNvSpPr>
            <a:spLocks noGrp="1"/>
          </p:cNvSpPr>
          <p:nvPr>
            <p:ph type="title"/>
          </p:nvPr>
        </p:nvSpPr>
        <p:spPr>
          <a:xfrm>
            <a:off x="4032820" y="543633"/>
            <a:ext cx="3692722" cy="583800"/>
          </a:xfrm>
        </p:spPr>
        <p:txBody>
          <a:bodyPr/>
          <a:lstStyle/>
          <a:p>
            <a:r>
              <a:rPr lang="en-US" sz="6600" b="0" dirty="0">
                <a:latin typeface="Punk Kid" panose="02000000000000000000" pitchFamily="2" charset="0"/>
              </a:rPr>
              <a:t>Findings</a:t>
            </a:r>
          </a:p>
        </p:txBody>
      </p:sp>
      <p:sp>
        <p:nvSpPr>
          <p:cNvPr id="4" name="Content Placeholder 3">
            <a:extLst>
              <a:ext uri="{FF2B5EF4-FFF2-40B4-BE49-F238E27FC236}">
                <a16:creationId xmlns:a16="http://schemas.microsoft.com/office/drawing/2014/main" id="{223756A8-A05F-41F9-91B7-1FEF2F984F74}"/>
              </a:ext>
            </a:extLst>
          </p:cNvPr>
          <p:cNvSpPr>
            <a:spLocks noGrp="1"/>
          </p:cNvSpPr>
          <p:nvPr>
            <p:ph sz="quarter" idx="16"/>
          </p:nvPr>
        </p:nvSpPr>
        <p:spPr>
          <a:xfrm>
            <a:off x="6096000" y="2759174"/>
            <a:ext cx="5537862" cy="1398466"/>
          </a:xfrm>
        </p:spPr>
        <p:txBody>
          <a:bodyPr>
            <a:normAutofit/>
          </a:bodyPr>
          <a:lstStyle/>
          <a:p>
            <a:pPr marL="285750" indent="-285750">
              <a:spcBef>
                <a:spcPts val="0"/>
              </a:spcBef>
            </a:pPr>
            <a:endParaRPr lang="en-US" sz="1600" dirty="0">
              <a:latin typeface="aragon" pitchFamily="2" charset="0"/>
            </a:endParaRPr>
          </a:p>
          <a:p>
            <a:pPr marL="285750" indent="-285750">
              <a:spcBef>
                <a:spcPts val="0"/>
              </a:spcBef>
              <a:buFont typeface="Arial" panose="020B0604020202020204" pitchFamily="34" charset="0"/>
              <a:buChar char="•"/>
            </a:pPr>
            <a:endParaRPr lang="en-US" sz="1800" dirty="0">
              <a:latin typeface="aragon" pitchFamily="2" charset="0"/>
            </a:endParaRPr>
          </a:p>
          <a:p>
            <a:pPr marL="285750" indent="-285750">
              <a:spcBef>
                <a:spcPts val="0"/>
              </a:spcBef>
              <a:buFont typeface="Arial" panose="020B0604020202020204" pitchFamily="34" charset="0"/>
              <a:buChar char="•"/>
            </a:pPr>
            <a:endParaRPr lang="en-US" dirty="0">
              <a:latin typeface="aragon" pitchFamily="2" charset="0"/>
            </a:endParaRPr>
          </a:p>
        </p:txBody>
      </p:sp>
      <p:pic>
        <p:nvPicPr>
          <p:cNvPr id="10" name="Picture 9" descr="A close up of a logo&#10;&#10;Description automatically generated">
            <a:extLst>
              <a:ext uri="{FF2B5EF4-FFF2-40B4-BE49-F238E27FC236}">
                <a16:creationId xmlns:a16="http://schemas.microsoft.com/office/drawing/2014/main" id="{7F158FEC-F779-4033-A95D-DD6527FD44E8}"/>
              </a:ext>
            </a:extLst>
          </p:cNvPr>
          <p:cNvPicPr>
            <a:picLocks noChangeAspect="1"/>
          </p:cNvPicPr>
          <p:nvPr/>
        </p:nvPicPr>
        <p:blipFill>
          <a:blip r:embed="rId5"/>
          <a:stretch>
            <a:fillRect/>
          </a:stretch>
        </p:blipFill>
        <p:spPr>
          <a:xfrm>
            <a:off x="2793080" y="2116065"/>
            <a:ext cx="6172201" cy="5143501"/>
          </a:xfrm>
          <a:prstGeom prst="rect">
            <a:avLst/>
          </a:prstGeom>
        </p:spPr>
      </p:pic>
    </p:spTree>
    <p:extLst>
      <p:ext uri="{BB962C8B-B14F-4D97-AF65-F5344CB8AC3E}">
        <p14:creationId xmlns:p14="http://schemas.microsoft.com/office/powerpoint/2010/main" val="1009704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18619405-8566-4EA9-ABC3-8DEE7654E277}"/>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87000"/>
                    </a14:imgEffect>
                    <a14:imgEffect>
                      <a14:brightnessContrast bright="-63000"/>
                    </a14:imgEffect>
                  </a14:imgLayer>
                </a14:imgProps>
              </a:ext>
            </a:extLst>
          </a:blip>
          <a:stretch>
            <a:fillRect/>
          </a:stretch>
        </p:blipFill>
        <p:spPr>
          <a:xfrm>
            <a:off x="124811" y="150323"/>
            <a:ext cx="9000716" cy="6315502"/>
          </a:xfrm>
          <a:prstGeom prst="rect">
            <a:avLst/>
          </a:prstGeom>
        </p:spPr>
      </p:pic>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3898233" y="4708444"/>
            <a:ext cx="7310704" cy="583800"/>
          </a:xfrm>
        </p:spPr>
        <p:txBody>
          <a:bodyPr/>
          <a:lstStyle/>
          <a:p>
            <a:r>
              <a:rPr lang="en-US" sz="8800" b="0" dirty="0">
                <a:latin typeface="Punk Kid" panose="02000000000000000000" pitchFamily="2" charset="0"/>
              </a:rPr>
              <a:t>Conclusions</a:t>
            </a:r>
          </a:p>
        </p:txBody>
      </p:sp>
    </p:spTree>
    <p:extLst>
      <p:ext uri="{BB962C8B-B14F-4D97-AF65-F5344CB8AC3E}">
        <p14:creationId xmlns:p14="http://schemas.microsoft.com/office/powerpoint/2010/main" val="3041970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night, star, table, person&#10;&#10;Description automatically generated">
            <a:extLst>
              <a:ext uri="{FF2B5EF4-FFF2-40B4-BE49-F238E27FC236}">
                <a16:creationId xmlns:a16="http://schemas.microsoft.com/office/drawing/2014/main" id="{E5916095-A3A9-46CB-9278-A4B96E039C07}"/>
              </a:ext>
            </a:extLst>
          </p:cNvPr>
          <p:cNvPicPr>
            <a:picLocks noChangeAspect="1"/>
          </p:cNvPicPr>
          <p:nvPr/>
        </p:nvPicPr>
        <p:blipFill rotWithShape="1">
          <a:blip r:embed="rId3"/>
          <a:srcRect t="2527"/>
          <a:stretch/>
        </p:blipFill>
        <p:spPr>
          <a:xfrm>
            <a:off x="1303564" y="0"/>
            <a:ext cx="9381049" cy="6857999"/>
          </a:xfrm>
          <a:prstGeom prst="rect">
            <a:avLst/>
          </a:prstGeom>
        </p:spPr>
      </p:pic>
      <p:pic>
        <p:nvPicPr>
          <p:cNvPr id="6" name="Picture 5" descr="A close up of a logo&#10;&#10;Description automatically generated">
            <a:extLst>
              <a:ext uri="{FF2B5EF4-FFF2-40B4-BE49-F238E27FC236}">
                <a16:creationId xmlns:a16="http://schemas.microsoft.com/office/drawing/2014/main" id="{21CE3DDB-C9C0-48C2-953E-AE0DBA51F3FE}"/>
              </a:ext>
            </a:extLst>
          </p:cNvPr>
          <p:cNvPicPr>
            <a:picLocks noChangeAspect="1"/>
          </p:cNvPicPr>
          <p:nvPr/>
        </p:nvPicPr>
        <p:blipFill>
          <a:blip r:embed="rId4">
            <a:duotone>
              <a:schemeClr val="accent1">
                <a:shade val="45000"/>
                <a:satMod val="135000"/>
              </a:schemeClr>
              <a:prstClr val="white"/>
            </a:duotone>
          </a:blip>
          <a:stretch>
            <a:fillRect/>
          </a:stretch>
        </p:blipFill>
        <p:spPr>
          <a:xfrm rot="21117955">
            <a:off x="3043070" y="-2521519"/>
            <a:ext cx="5902036" cy="4434204"/>
          </a:xfrm>
          <a:prstGeom prst="rect">
            <a:avLst/>
          </a:prstGeom>
        </p:spPr>
      </p:pic>
      <p:sp>
        <p:nvSpPr>
          <p:cNvPr id="3" name="Title 2">
            <a:extLst>
              <a:ext uri="{FF2B5EF4-FFF2-40B4-BE49-F238E27FC236}">
                <a16:creationId xmlns:a16="http://schemas.microsoft.com/office/drawing/2014/main" id="{BEB68DA4-AEE6-4715-A5DD-65AE4A84181A}"/>
              </a:ext>
            </a:extLst>
          </p:cNvPr>
          <p:cNvSpPr>
            <a:spLocks noGrp="1"/>
          </p:cNvSpPr>
          <p:nvPr>
            <p:ph type="title"/>
          </p:nvPr>
        </p:nvSpPr>
        <p:spPr>
          <a:xfrm>
            <a:off x="3885116" y="622132"/>
            <a:ext cx="4217944" cy="583800"/>
          </a:xfrm>
        </p:spPr>
        <p:txBody>
          <a:bodyPr/>
          <a:lstStyle/>
          <a:p>
            <a:r>
              <a:rPr lang="en-US" sz="4800" b="0" dirty="0">
                <a:latin typeface="Punk Kid" panose="02000000000000000000" pitchFamily="2" charset="0"/>
              </a:rPr>
              <a:t>Conclusions</a:t>
            </a:r>
          </a:p>
        </p:txBody>
      </p:sp>
      <p:sp>
        <p:nvSpPr>
          <p:cNvPr id="4" name="Content Placeholder 3">
            <a:extLst>
              <a:ext uri="{FF2B5EF4-FFF2-40B4-BE49-F238E27FC236}">
                <a16:creationId xmlns:a16="http://schemas.microsoft.com/office/drawing/2014/main" id="{223756A8-A05F-41F9-91B7-1FEF2F984F74}"/>
              </a:ext>
            </a:extLst>
          </p:cNvPr>
          <p:cNvSpPr>
            <a:spLocks noGrp="1"/>
          </p:cNvSpPr>
          <p:nvPr>
            <p:ph sz="quarter" idx="16"/>
          </p:nvPr>
        </p:nvSpPr>
        <p:spPr>
          <a:xfrm>
            <a:off x="6096000" y="2759174"/>
            <a:ext cx="5537862" cy="1398466"/>
          </a:xfrm>
        </p:spPr>
        <p:txBody>
          <a:bodyPr>
            <a:normAutofit/>
          </a:bodyPr>
          <a:lstStyle/>
          <a:p>
            <a:pPr marL="971550" lvl="1" indent="-285750">
              <a:spcBef>
                <a:spcPts val="0"/>
              </a:spcBef>
            </a:pPr>
            <a:endParaRPr lang="en-US" sz="1600" dirty="0">
              <a:latin typeface="aragon" pitchFamily="2" charset="0"/>
            </a:endParaRPr>
          </a:p>
          <a:p>
            <a:pPr marL="285750" indent="-285750">
              <a:spcBef>
                <a:spcPts val="0"/>
              </a:spcBef>
              <a:buFont typeface="Arial" panose="020B0604020202020204" pitchFamily="34" charset="0"/>
              <a:buChar char="•"/>
            </a:pPr>
            <a:endParaRPr lang="en-US" sz="1800" dirty="0">
              <a:latin typeface="aragon" pitchFamily="2" charset="0"/>
            </a:endParaRPr>
          </a:p>
          <a:p>
            <a:pPr marL="285750" indent="-285750">
              <a:spcBef>
                <a:spcPts val="0"/>
              </a:spcBef>
              <a:buFont typeface="Arial" panose="020B0604020202020204" pitchFamily="34" charset="0"/>
              <a:buChar char="•"/>
            </a:pPr>
            <a:endParaRPr lang="en-US" dirty="0">
              <a:latin typeface="aragon" pitchFamily="2" charset="0"/>
            </a:endParaRPr>
          </a:p>
        </p:txBody>
      </p:sp>
      <p:sp>
        <p:nvSpPr>
          <p:cNvPr id="2" name="TextBox 1">
            <a:extLst>
              <a:ext uri="{FF2B5EF4-FFF2-40B4-BE49-F238E27FC236}">
                <a16:creationId xmlns:a16="http://schemas.microsoft.com/office/drawing/2014/main" id="{EC323006-D6AF-48E7-B2A2-5BBD4B6BA0A1}"/>
              </a:ext>
            </a:extLst>
          </p:cNvPr>
          <p:cNvSpPr txBox="1"/>
          <p:nvPr/>
        </p:nvSpPr>
        <p:spPr>
          <a:xfrm>
            <a:off x="558138" y="2455462"/>
            <a:ext cx="11075724" cy="3785652"/>
          </a:xfrm>
          <a:prstGeom prst="rect">
            <a:avLst/>
          </a:prstGeom>
          <a:noFill/>
        </p:spPr>
        <p:txBody>
          <a:bodyPr wrap="square" rtlCol="0">
            <a:spAutoFit/>
          </a:bodyPr>
          <a:lstStyle/>
          <a:p>
            <a:pPr algn="ctr"/>
            <a:r>
              <a:rPr lang="en-US" sz="4800" dirty="0">
                <a:solidFill>
                  <a:srgbClr val="92D050"/>
                </a:solidFill>
                <a:latin typeface="Punk Kid" panose="02000000000000000000" pitchFamily="2" charset="0"/>
              </a:rPr>
              <a:t>Model outperforms baseline</a:t>
            </a:r>
          </a:p>
          <a:p>
            <a:pPr algn="ctr"/>
            <a:endParaRPr lang="en-US" sz="4800" dirty="0">
              <a:solidFill>
                <a:srgbClr val="92D050"/>
              </a:solidFill>
              <a:latin typeface="Punk Kid" panose="02000000000000000000" pitchFamily="2" charset="0"/>
            </a:endParaRPr>
          </a:p>
          <a:p>
            <a:pPr algn="ctr"/>
            <a:r>
              <a:rPr lang="en-US" sz="4800" dirty="0">
                <a:solidFill>
                  <a:srgbClr val="92D050"/>
                </a:solidFill>
                <a:latin typeface="Punk Kid" panose="02000000000000000000" pitchFamily="2" charset="0"/>
              </a:rPr>
              <a:t>Small overlap between subreddits</a:t>
            </a:r>
          </a:p>
          <a:p>
            <a:pPr algn="ctr"/>
            <a:endParaRPr lang="en-US" sz="4800" dirty="0">
              <a:solidFill>
                <a:srgbClr val="92D050"/>
              </a:solidFill>
              <a:latin typeface="Punk Kid" panose="02000000000000000000" pitchFamily="2" charset="0"/>
            </a:endParaRPr>
          </a:p>
          <a:p>
            <a:pPr algn="ctr"/>
            <a:r>
              <a:rPr lang="en-US" sz="4800" dirty="0">
                <a:solidFill>
                  <a:srgbClr val="92D050"/>
                </a:solidFill>
                <a:latin typeface="Punk Kid" panose="02000000000000000000" pitchFamily="2" charset="0"/>
              </a:rPr>
              <a:t>Marketing and Messaging</a:t>
            </a:r>
          </a:p>
        </p:txBody>
      </p:sp>
    </p:spTree>
    <p:extLst>
      <p:ext uri="{BB962C8B-B14F-4D97-AF65-F5344CB8AC3E}">
        <p14:creationId xmlns:p14="http://schemas.microsoft.com/office/powerpoint/2010/main" val="1553405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18619405-8566-4EA9-ABC3-8DEE7654E277}"/>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87000"/>
                    </a14:imgEffect>
                    <a14:imgEffect>
                      <a14:brightnessContrast bright="-63000"/>
                    </a14:imgEffect>
                  </a14:imgLayer>
                </a14:imgProps>
              </a:ext>
            </a:extLst>
          </a:blip>
          <a:stretch>
            <a:fillRect/>
          </a:stretch>
        </p:blipFill>
        <p:spPr>
          <a:xfrm>
            <a:off x="124811" y="150323"/>
            <a:ext cx="9000716" cy="6315502"/>
          </a:xfrm>
          <a:prstGeom prst="rect">
            <a:avLst/>
          </a:prstGeom>
        </p:spPr>
      </p:pic>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107769" y="5149488"/>
            <a:ext cx="6274467" cy="583800"/>
          </a:xfrm>
        </p:spPr>
        <p:txBody>
          <a:bodyPr/>
          <a:lstStyle/>
          <a:p>
            <a:r>
              <a:rPr lang="en-US" sz="8800" b="0" dirty="0">
                <a:latin typeface="Punk Kid" panose="02000000000000000000" pitchFamily="2" charset="0"/>
              </a:rPr>
              <a:t>Thank You</a:t>
            </a:r>
          </a:p>
        </p:txBody>
      </p:sp>
    </p:spTree>
    <p:extLst>
      <p:ext uri="{BB962C8B-B14F-4D97-AF65-F5344CB8AC3E}">
        <p14:creationId xmlns:p14="http://schemas.microsoft.com/office/powerpoint/2010/main" val="91917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F1EE2C-29DC-4CED-8F5E-65B779DBFDF1}"/>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rot="16200000">
            <a:off x="2667000" y="-2667000"/>
            <a:ext cx="6858000" cy="12192000"/>
          </a:xfrm>
          <a:prstGeom prst="rect">
            <a:avLst/>
          </a:prstGeom>
        </p:spPr>
      </p:pic>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2362235"/>
            <a:ext cx="10532281" cy="4495765"/>
          </a:xfrm>
        </p:spPr>
        <p:txBody>
          <a:bodyPr>
            <a:normAutofit/>
          </a:bodyPr>
          <a:lstStyle/>
          <a:p>
            <a:pPr marL="0" indent="0">
              <a:buNone/>
            </a:pPr>
            <a:endParaRPr lang="en-US" altLang="ja-JP" dirty="0">
              <a:latin typeface="aragon" pitchFamily="2" charset="0"/>
            </a:endParaRPr>
          </a:p>
          <a:p>
            <a:pPr marL="0" indent="0">
              <a:buNone/>
            </a:pPr>
            <a:r>
              <a:rPr lang="en-US" sz="2800" dirty="0">
                <a:effectLst/>
                <a:latin typeface="aragon" pitchFamily="2" charset="0"/>
              </a:rPr>
              <a:t>Is the language in text posts from the subreddits </a:t>
            </a:r>
            <a:r>
              <a:rPr lang="en-US" sz="2800" dirty="0">
                <a:latin typeface="aragon" pitchFamily="2" charset="0"/>
              </a:rPr>
              <a:t>“</a:t>
            </a:r>
            <a:r>
              <a:rPr lang="en-US" sz="2800" dirty="0">
                <a:effectLst/>
                <a:latin typeface="aragon" pitchFamily="2" charset="0"/>
              </a:rPr>
              <a:t>Punk” and “</a:t>
            </a:r>
            <a:r>
              <a:rPr lang="en-US" sz="2800" dirty="0" err="1">
                <a:effectLst/>
                <a:latin typeface="aragon" pitchFamily="2" charset="0"/>
              </a:rPr>
              <a:t>PopPunkers</a:t>
            </a:r>
            <a:r>
              <a:rPr lang="en-US" sz="2800" dirty="0">
                <a:effectLst/>
                <a:latin typeface="aragon" pitchFamily="2" charset="0"/>
              </a:rPr>
              <a:t>” different enough that a classification model can predict which subreddit a post belongs to with an accuracy higher than the baseline?</a:t>
            </a:r>
          </a:p>
          <a:p>
            <a:pPr marL="0" indent="0">
              <a:buNone/>
            </a:pPr>
            <a:endParaRPr lang="en-US" altLang="ja-JP" sz="2400" dirty="0">
              <a:latin typeface="aragon" pitchFamily="2"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292316"/>
            <a:ext cx="10523531" cy="583800"/>
          </a:xfrm>
        </p:spPr>
        <p:txBody>
          <a:bodyPr>
            <a:noAutofit/>
          </a:bodyPr>
          <a:lstStyle/>
          <a:p>
            <a:r>
              <a:rPr lang="en-US" sz="6000" b="0" dirty="0">
                <a:latin typeface="Punk Kid" panose="02000000000000000000" pitchFamily="2" charset="0"/>
              </a:rPr>
              <a:t>Problem Statement</a:t>
            </a:r>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731737"/>
            <a:ext cx="4862614" cy="3112979"/>
          </a:xfrm>
        </p:spPr>
        <p:txBody>
          <a:bodyPr>
            <a:normAutofit/>
          </a:bodyPr>
          <a:lstStyle/>
          <a:p>
            <a:r>
              <a:rPr lang="en-US" sz="2400" dirty="0">
                <a:latin typeface="aragon" pitchFamily="2" charset="0"/>
              </a:rPr>
              <a:t>What was our data?</a:t>
            </a:r>
          </a:p>
          <a:p>
            <a:r>
              <a:rPr lang="en-US" sz="2400" dirty="0">
                <a:latin typeface="aragon" pitchFamily="2" charset="0"/>
              </a:rPr>
              <a:t>What model did we use?</a:t>
            </a:r>
          </a:p>
          <a:p>
            <a:r>
              <a:rPr lang="en-US" sz="2400" dirty="0">
                <a:latin typeface="aragon" pitchFamily="2" charset="0"/>
              </a:rPr>
              <a:t>What did we find?</a:t>
            </a:r>
          </a:p>
          <a:p>
            <a:r>
              <a:rPr lang="en-US" sz="2400" dirty="0">
                <a:latin typeface="aragon" pitchFamily="2" charset="0"/>
              </a:rPr>
              <a:t>How can we use this information?</a:t>
            </a:r>
          </a:p>
        </p:txBody>
      </p:sp>
      <p:pic>
        <p:nvPicPr>
          <p:cNvPr id="3" name="Picture 2">
            <a:extLst>
              <a:ext uri="{FF2B5EF4-FFF2-40B4-BE49-F238E27FC236}">
                <a16:creationId xmlns:a16="http://schemas.microsoft.com/office/drawing/2014/main" id="{3D1776EB-29E6-4F0C-B5B2-FF65AF098C41}"/>
              </a:ext>
            </a:extLst>
          </p:cNvPr>
          <p:cNvPicPr>
            <a:picLocks noChangeAspect="1"/>
          </p:cNvPicPr>
          <p:nvPr/>
        </p:nvPicPr>
        <p:blipFill>
          <a:blip r:embed="rId3"/>
          <a:stretch>
            <a:fillRect/>
          </a:stretch>
        </p:blipFill>
        <p:spPr>
          <a:xfrm>
            <a:off x="6601327" y="0"/>
            <a:ext cx="5590674" cy="6858000"/>
          </a:xfrm>
          <a:prstGeom prst="rect">
            <a:avLst/>
          </a:prstGeom>
        </p:spPr>
      </p:pic>
      <p:sp>
        <p:nvSpPr>
          <p:cNvPr id="7" name="Title 6">
            <a:extLst>
              <a:ext uri="{FF2B5EF4-FFF2-40B4-BE49-F238E27FC236}">
                <a16:creationId xmlns:a16="http://schemas.microsoft.com/office/drawing/2014/main" id="{CEAFDB23-978D-401C-959F-77BF91671A71}"/>
              </a:ext>
            </a:extLst>
          </p:cNvPr>
          <p:cNvSpPr>
            <a:spLocks noGrp="1"/>
          </p:cNvSpPr>
          <p:nvPr>
            <p:ph type="title"/>
          </p:nvPr>
        </p:nvSpPr>
        <p:spPr>
          <a:xfrm>
            <a:off x="830269" y="456021"/>
            <a:ext cx="4858575" cy="583800"/>
          </a:xfrm>
        </p:spPr>
        <p:txBody>
          <a:bodyPr/>
          <a:lstStyle/>
          <a:p>
            <a:r>
              <a:rPr lang="en-US" sz="4800" b="0" dirty="0">
                <a:latin typeface="Punk Kid" panose="02000000000000000000" pitchFamily="2" charset="0"/>
              </a:rPr>
              <a:t>Overview</a:t>
            </a:r>
          </a:p>
        </p:txBody>
      </p:sp>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18619405-8566-4EA9-ABC3-8DEE7654E277}"/>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87000"/>
                    </a14:imgEffect>
                    <a14:imgEffect>
                      <a14:brightnessContrast bright="-63000"/>
                    </a14:imgEffect>
                  </a14:imgLayer>
                </a14:imgProps>
              </a:ext>
            </a:extLst>
          </a:blip>
          <a:stretch>
            <a:fillRect/>
          </a:stretch>
        </p:blipFill>
        <p:spPr>
          <a:xfrm>
            <a:off x="124811" y="150323"/>
            <a:ext cx="9000716" cy="6315502"/>
          </a:xfrm>
          <a:prstGeom prst="rect">
            <a:avLst/>
          </a:prstGeom>
        </p:spPr>
      </p:pic>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164433" y="4708444"/>
            <a:ext cx="6044503" cy="583800"/>
          </a:xfrm>
        </p:spPr>
        <p:txBody>
          <a:bodyPr/>
          <a:lstStyle/>
          <a:p>
            <a:r>
              <a:rPr lang="en-US" sz="9600" b="0" dirty="0">
                <a:latin typeface="Punk Kid" panose="02000000000000000000" pitchFamily="2" charset="0"/>
              </a:rPr>
              <a:t>Our  Data</a:t>
            </a:r>
          </a:p>
        </p:txBody>
      </p:sp>
    </p:spTree>
    <p:extLst>
      <p:ext uri="{BB962C8B-B14F-4D97-AF65-F5344CB8AC3E}">
        <p14:creationId xmlns:p14="http://schemas.microsoft.com/office/powerpoint/2010/main" val="940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1CE3DDB-C9C0-48C2-953E-AE0DBA51F3FE}"/>
              </a:ext>
            </a:extLst>
          </p:cNvPr>
          <p:cNvPicPr>
            <a:picLocks noChangeAspect="1"/>
          </p:cNvPicPr>
          <p:nvPr/>
        </p:nvPicPr>
        <p:blipFill>
          <a:blip r:embed="rId3">
            <a:duotone>
              <a:schemeClr val="accent1">
                <a:shade val="45000"/>
                <a:satMod val="135000"/>
              </a:schemeClr>
              <a:prstClr val="white"/>
            </a:duotone>
          </a:blip>
          <a:stretch>
            <a:fillRect/>
          </a:stretch>
        </p:blipFill>
        <p:spPr>
          <a:xfrm>
            <a:off x="0" y="-2498017"/>
            <a:ext cx="5902036" cy="4434204"/>
          </a:xfrm>
          <a:prstGeom prst="rect">
            <a:avLst/>
          </a:prstGeom>
        </p:spPr>
      </p:pic>
      <p:sp>
        <p:nvSpPr>
          <p:cNvPr id="3" name="Title 2">
            <a:extLst>
              <a:ext uri="{FF2B5EF4-FFF2-40B4-BE49-F238E27FC236}">
                <a16:creationId xmlns:a16="http://schemas.microsoft.com/office/drawing/2014/main" id="{BEB68DA4-AEE6-4715-A5DD-65AE4A84181A}"/>
              </a:ext>
            </a:extLst>
          </p:cNvPr>
          <p:cNvSpPr>
            <a:spLocks noGrp="1"/>
          </p:cNvSpPr>
          <p:nvPr>
            <p:ph type="title"/>
          </p:nvPr>
        </p:nvSpPr>
        <p:spPr>
          <a:xfrm>
            <a:off x="814106" y="622132"/>
            <a:ext cx="6044503" cy="583800"/>
          </a:xfrm>
        </p:spPr>
        <p:txBody>
          <a:bodyPr/>
          <a:lstStyle/>
          <a:p>
            <a:r>
              <a:rPr lang="en-US" sz="4800" b="0" dirty="0">
                <a:latin typeface="Punk Kid" panose="02000000000000000000" pitchFamily="2" charset="0"/>
              </a:rPr>
              <a:t>Our  Data</a:t>
            </a:r>
          </a:p>
        </p:txBody>
      </p:sp>
      <p:sp>
        <p:nvSpPr>
          <p:cNvPr id="4" name="Content Placeholder 3">
            <a:extLst>
              <a:ext uri="{FF2B5EF4-FFF2-40B4-BE49-F238E27FC236}">
                <a16:creationId xmlns:a16="http://schemas.microsoft.com/office/drawing/2014/main" id="{223756A8-A05F-41F9-91B7-1FEF2F984F74}"/>
              </a:ext>
            </a:extLst>
          </p:cNvPr>
          <p:cNvSpPr>
            <a:spLocks noGrp="1"/>
          </p:cNvSpPr>
          <p:nvPr>
            <p:ph sz="quarter" idx="16"/>
          </p:nvPr>
        </p:nvSpPr>
        <p:spPr>
          <a:xfrm>
            <a:off x="813666" y="2016125"/>
            <a:ext cx="6044943" cy="2825750"/>
          </a:xfrm>
        </p:spPr>
        <p:txBody>
          <a:bodyPr/>
          <a:lstStyle/>
          <a:p>
            <a:pPr marL="285750" indent="-285750">
              <a:spcBef>
                <a:spcPts val="0"/>
              </a:spcBef>
              <a:buFont typeface="Arial" panose="020B0604020202020204" pitchFamily="34" charset="0"/>
              <a:buChar char="•"/>
            </a:pPr>
            <a:r>
              <a:rPr lang="en-US" dirty="0">
                <a:latin typeface="aragon" pitchFamily="2" charset="0"/>
              </a:rPr>
              <a:t>Scraped 5000 posts from Reddit</a:t>
            </a:r>
          </a:p>
          <a:p>
            <a:pPr marL="971550" lvl="1" indent="-285750">
              <a:spcBef>
                <a:spcPts val="0"/>
              </a:spcBef>
            </a:pPr>
            <a:r>
              <a:rPr lang="en-US" dirty="0" err="1">
                <a:latin typeface="aragon" pitchFamily="2" charset="0"/>
              </a:rPr>
              <a:t>Pushshift</a:t>
            </a:r>
            <a:r>
              <a:rPr lang="en-US" dirty="0">
                <a:latin typeface="aragon" pitchFamily="2" charset="0"/>
              </a:rPr>
              <a:t> API</a:t>
            </a:r>
          </a:p>
          <a:p>
            <a:pPr marL="971550" lvl="1" indent="-285750">
              <a:spcBef>
                <a:spcPts val="0"/>
              </a:spcBef>
            </a:pPr>
            <a:r>
              <a:rPr lang="en-US" dirty="0">
                <a:latin typeface="aragon" pitchFamily="2" charset="0"/>
              </a:rPr>
              <a:t>2500 from r/punk</a:t>
            </a:r>
          </a:p>
          <a:p>
            <a:pPr marL="971550" lvl="1" indent="-285750">
              <a:spcBef>
                <a:spcPts val="0"/>
              </a:spcBef>
            </a:pPr>
            <a:r>
              <a:rPr lang="en-US" dirty="0">
                <a:latin typeface="aragon" pitchFamily="2" charset="0"/>
              </a:rPr>
              <a:t>2500 from r/</a:t>
            </a:r>
            <a:r>
              <a:rPr lang="en-US" dirty="0" err="1">
                <a:latin typeface="aragon" pitchFamily="2" charset="0"/>
              </a:rPr>
              <a:t>poppunkers</a:t>
            </a:r>
            <a:endParaRPr lang="en-US" dirty="0">
              <a:latin typeface="aragon" pitchFamily="2" charset="0"/>
            </a:endParaRPr>
          </a:p>
          <a:p>
            <a:pPr marL="285750" indent="-285750">
              <a:spcBef>
                <a:spcPts val="0"/>
              </a:spcBef>
              <a:buFont typeface="Arial" panose="020B0604020202020204" pitchFamily="34" charset="0"/>
              <a:buChar char="•"/>
            </a:pPr>
            <a:r>
              <a:rPr lang="en-US" dirty="0">
                <a:latin typeface="aragon" pitchFamily="2" charset="0"/>
              </a:rPr>
              <a:t>A lot of single-word posts</a:t>
            </a:r>
          </a:p>
          <a:p>
            <a:pPr marL="971550" lvl="1" indent="-285750">
              <a:spcBef>
                <a:spcPts val="0"/>
              </a:spcBef>
            </a:pPr>
            <a:r>
              <a:rPr lang="en-US" sz="1600" dirty="0">
                <a:latin typeface="aragon" pitchFamily="2" charset="0"/>
              </a:rPr>
              <a:t>Links</a:t>
            </a:r>
          </a:p>
          <a:p>
            <a:pPr marL="971550" lvl="1" indent="-285750">
              <a:spcBef>
                <a:spcPts val="0"/>
              </a:spcBef>
            </a:pPr>
            <a:r>
              <a:rPr lang="en-US" sz="1600" dirty="0">
                <a:latin typeface="aragon" pitchFamily="2" charset="0"/>
              </a:rPr>
              <a:t>Deleted posts</a:t>
            </a:r>
          </a:p>
          <a:p>
            <a:pPr marL="285750" indent="-285750">
              <a:spcBef>
                <a:spcPts val="0"/>
              </a:spcBef>
              <a:buFont typeface="Arial" panose="020B0604020202020204" pitchFamily="34" charset="0"/>
              <a:buChar char="•"/>
            </a:pPr>
            <a:endParaRPr lang="en-US" sz="1800" dirty="0">
              <a:latin typeface="aragon" pitchFamily="2" charset="0"/>
            </a:endParaRPr>
          </a:p>
          <a:p>
            <a:pPr marL="285750" indent="-285750">
              <a:spcBef>
                <a:spcPts val="0"/>
              </a:spcBef>
              <a:buFont typeface="Arial" panose="020B0604020202020204" pitchFamily="34" charset="0"/>
              <a:buChar char="•"/>
            </a:pPr>
            <a:endParaRPr lang="en-US" dirty="0">
              <a:latin typeface="aragon" pitchFamily="2" charset="0"/>
            </a:endParaRPr>
          </a:p>
        </p:txBody>
      </p:sp>
      <p:pic>
        <p:nvPicPr>
          <p:cNvPr id="8" name="Picture 7" descr="A close up of a logo&#10;&#10;Description automatically generated">
            <a:extLst>
              <a:ext uri="{FF2B5EF4-FFF2-40B4-BE49-F238E27FC236}">
                <a16:creationId xmlns:a16="http://schemas.microsoft.com/office/drawing/2014/main" id="{FEA4ECDA-E99A-4F15-8565-C4EDD4F017A2}"/>
              </a:ext>
            </a:extLst>
          </p:cNvPr>
          <p:cNvPicPr>
            <a:picLocks noChangeAspect="1"/>
          </p:cNvPicPr>
          <p:nvPr/>
        </p:nvPicPr>
        <p:blipFill>
          <a:blip r:embed="rId4"/>
          <a:stretch>
            <a:fillRect/>
          </a:stretch>
        </p:blipFill>
        <p:spPr>
          <a:xfrm>
            <a:off x="5661891" y="708121"/>
            <a:ext cx="6530109" cy="5441758"/>
          </a:xfrm>
          <a:prstGeom prst="rect">
            <a:avLst/>
          </a:prstGeom>
        </p:spPr>
      </p:pic>
    </p:spTree>
    <p:extLst>
      <p:ext uri="{BB962C8B-B14F-4D97-AF65-F5344CB8AC3E}">
        <p14:creationId xmlns:p14="http://schemas.microsoft.com/office/powerpoint/2010/main" val="280917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1CE3DDB-C9C0-48C2-953E-AE0DBA51F3FE}"/>
              </a:ext>
            </a:extLst>
          </p:cNvPr>
          <p:cNvPicPr>
            <a:picLocks noChangeAspect="1"/>
          </p:cNvPicPr>
          <p:nvPr/>
        </p:nvPicPr>
        <p:blipFill>
          <a:blip r:embed="rId2">
            <a:duotone>
              <a:schemeClr val="accent1">
                <a:shade val="45000"/>
                <a:satMod val="135000"/>
              </a:schemeClr>
              <a:prstClr val="white"/>
            </a:duotone>
          </a:blip>
          <a:stretch>
            <a:fillRect/>
          </a:stretch>
        </p:blipFill>
        <p:spPr>
          <a:xfrm>
            <a:off x="0" y="-2495710"/>
            <a:ext cx="5902036" cy="4434204"/>
          </a:xfrm>
          <a:prstGeom prst="rect">
            <a:avLst/>
          </a:prstGeom>
        </p:spPr>
      </p:pic>
      <p:sp>
        <p:nvSpPr>
          <p:cNvPr id="3" name="Title 2">
            <a:extLst>
              <a:ext uri="{FF2B5EF4-FFF2-40B4-BE49-F238E27FC236}">
                <a16:creationId xmlns:a16="http://schemas.microsoft.com/office/drawing/2014/main" id="{BEB68DA4-AEE6-4715-A5DD-65AE4A84181A}"/>
              </a:ext>
            </a:extLst>
          </p:cNvPr>
          <p:cNvSpPr>
            <a:spLocks noGrp="1"/>
          </p:cNvSpPr>
          <p:nvPr>
            <p:ph type="title"/>
          </p:nvPr>
        </p:nvSpPr>
        <p:spPr>
          <a:xfrm>
            <a:off x="814106" y="622132"/>
            <a:ext cx="6044503" cy="583800"/>
          </a:xfrm>
        </p:spPr>
        <p:txBody>
          <a:bodyPr/>
          <a:lstStyle/>
          <a:p>
            <a:r>
              <a:rPr lang="en-US" sz="4800" b="0" dirty="0">
                <a:latin typeface="Punk Kid" panose="02000000000000000000" pitchFamily="2" charset="0"/>
              </a:rPr>
              <a:t>Our  Data</a:t>
            </a:r>
          </a:p>
        </p:txBody>
      </p:sp>
      <p:sp>
        <p:nvSpPr>
          <p:cNvPr id="4" name="Content Placeholder 3">
            <a:extLst>
              <a:ext uri="{FF2B5EF4-FFF2-40B4-BE49-F238E27FC236}">
                <a16:creationId xmlns:a16="http://schemas.microsoft.com/office/drawing/2014/main" id="{223756A8-A05F-41F9-91B7-1FEF2F984F74}"/>
              </a:ext>
            </a:extLst>
          </p:cNvPr>
          <p:cNvSpPr>
            <a:spLocks noGrp="1"/>
          </p:cNvSpPr>
          <p:nvPr>
            <p:ph sz="quarter" idx="16"/>
          </p:nvPr>
        </p:nvSpPr>
        <p:spPr>
          <a:xfrm>
            <a:off x="813666" y="2910899"/>
            <a:ext cx="6044943" cy="2825750"/>
          </a:xfrm>
        </p:spPr>
        <p:txBody>
          <a:bodyPr/>
          <a:lstStyle/>
          <a:p>
            <a:pPr marL="285750" indent="-285750">
              <a:spcBef>
                <a:spcPts val="0"/>
              </a:spcBef>
              <a:buFont typeface="Arial" panose="020B0604020202020204" pitchFamily="34" charset="0"/>
              <a:buChar char="•"/>
            </a:pPr>
            <a:r>
              <a:rPr lang="en-US" sz="1600" dirty="0">
                <a:latin typeface="aragon" pitchFamily="2" charset="0"/>
              </a:rPr>
              <a:t>Post length is skewed right</a:t>
            </a:r>
          </a:p>
          <a:p>
            <a:pPr marL="285750" indent="-285750">
              <a:spcBef>
                <a:spcPts val="0"/>
              </a:spcBef>
              <a:buFont typeface="Arial" panose="020B0604020202020204" pitchFamily="34" charset="0"/>
              <a:buChar char="•"/>
            </a:pPr>
            <a:endParaRPr lang="en-US" sz="1600" dirty="0">
              <a:latin typeface="aragon" pitchFamily="2" charset="0"/>
            </a:endParaRPr>
          </a:p>
          <a:p>
            <a:pPr marL="285750" indent="-285750">
              <a:spcBef>
                <a:spcPts val="0"/>
              </a:spcBef>
              <a:buFont typeface="Arial" panose="020B0604020202020204" pitchFamily="34" charset="0"/>
              <a:buChar char="•"/>
            </a:pPr>
            <a:endParaRPr lang="en-US" sz="1600" dirty="0">
              <a:latin typeface="aragon" pitchFamily="2" charset="0"/>
            </a:endParaRPr>
          </a:p>
          <a:p>
            <a:pPr marL="285750" indent="-285750">
              <a:spcBef>
                <a:spcPts val="0"/>
              </a:spcBef>
              <a:buFont typeface="Arial" panose="020B0604020202020204" pitchFamily="34" charset="0"/>
              <a:buChar char="•"/>
            </a:pPr>
            <a:endParaRPr lang="en-US" sz="1800" dirty="0">
              <a:latin typeface="aragon" pitchFamily="2" charset="0"/>
            </a:endParaRPr>
          </a:p>
          <a:p>
            <a:pPr marL="285750" indent="-285750">
              <a:spcBef>
                <a:spcPts val="0"/>
              </a:spcBef>
              <a:buFont typeface="Arial" panose="020B0604020202020204" pitchFamily="34" charset="0"/>
              <a:buChar char="•"/>
            </a:pPr>
            <a:endParaRPr lang="en-US" dirty="0">
              <a:latin typeface="aragon" pitchFamily="2" charset="0"/>
            </a:endParaRPr>
          </a:p>
        </p:txBody>
      </p:sp>
      <p:pic>
        <p:nvPicPr>
          <p:cNvPr id="5" name="Picture 4" descr="A screenshot of a cell phone&#10;&#10;Description automatically generated">
            <a:extLst>
              <a:ext uri="{FF2B5EF4-FFF2-40B4-BE49-F238E27FC236}">
                <a16:creationId xmlns:a16="http://schemas.microsoft.com/office/drawing/2014/main" id="{DE52A8CD-6802-47C9-8049-6F64A67605A4}"/>
              </a:ext>
            </a:extLst>
          </p:cNvPr>
          <p:cNvPicPr>
            <a:picLocks noChangeAspect="1"/>
          </p:cNvPicPr>
          <p:nvPr/>
        </p:nvPicPr>
        <p:blipFill>
          <a:blip r:embed="rId3"/>
          <a:stretch>
            <a:fillRect/>
          </a:stretch>
        </p:blipFill>
        <p:spPr>
          <a:xfrm>
            <a:off x="5828145" y="777393"/>
            <a:ext cx="6363855" cy="5303213"/>
          </a:xfrm>
          <a:prstGeom prst="rect">
            <a:avLst/>
          </a:prstGeom>
        </p:spPr>
      </p:pic>
    </p:spTree>
    <p:extLst>
      <p:ext uri="{BB962C8B-B14F-4D97-AF65-F5344CB8AC3E}">
        <p14:creationId xmlns:p14="http://schemas.microsoft.com/office/powerpoint/2010/main" val="2392087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1CE3DDB-C9C0-48C2-953E-AE0DBA51F3FE}"/>
              </a:ext>
            </a:extLst>
          </p:cNvPr>
          <p:cNvPicPr>
            <a:picLocks noChangeAspect="1"/>
          </p:cNvPicPr>
          <p:nvPr/>
        </p:nvPicPr>
        <p:blipFill>
          <a:blip r:embed="rId3">
            <a:duotone>
              <a:schemeClr val="accent1">
                <a:shade val="45000"/>
                <a:satMod val="135000"/>
              </a:schemeClr>
              <a:prstClr val="white"/>
            </a:duotone>
          </a:blip>
          <a:stretch>
            <a:fillRect/>
          </a:stretch>
        </p:blipFill>
        <p:spPr>
          <a:xfrm>
            <a:off x="0" y="-2495710"/>
            <a:ext cx="5902036" cy="4434204"/>
          </a:xfrm>
          <a:prstGeom prst="rect">
            <a:avLst/>
          </a:prstGeom>
        </p:spPr>
      </p:pic>
      <p:sp>
        <p:nvSpPr>
          <p:cNvPr id="3" name="Title 2">
            <a:extLst>
              <a:ext uri="{FF2B5EF4-FFF2-40B4-BE49-F238E27FC236}">
                <a16:creationId xmlns:a16="http://schemas.microsoft.com/office/drawing/2014/main" id="{BEB68DA4-AEE6-4715-A5DD-65AE4A84181A}"/>
              </a:ext>
            </a:extLst>
          </p:cNvPr>
          <p:cNvSpPr>
            <a:spLocks noGrp="1"/>
          </p:cNvSpPr>
          <p:nvPr>
            <p:ph type="title"/>
          </p:nvPr>
        </p:nvSpPr>
        <p:spPr>
          <a:xfrm>
            <a:off x="814106" y="622132"/>
            <a:ext cx="6044503" cy="583800"/>
          </a:xfrm>
        </p:spPr>
        <p:txBody>
          <a:bodyPr/>
          <a:lstStyle/>
          <a:p>
            <a:r>
              <a:rPr lang="en-US" sz="4800" b="0" dirty="0">
                <a:latin typeface="Punk Kid" panose="02000000000000000000" pitchFamily="2" charset="0"/>
              </a:rPr>
              <a:t>Our  Data</a:t>
            </a:r>
          </a:p>
        </p:txBody>
      </p:sp>
      <p:graphicFrame>
        <p:nvGraphicFramePr>
          <p:cNvPr id="8" name="Table 8">
            <a:extLst>
              <a:ext uri="{FF2B5EF4-FFF2-40B4-BE49-F238E27FC236}">
                <a16:creationId xmlns:a16="http://schemas.microsoft.com/office/drawing/2014/main" id="{EC279E49-08CA-4480-8C22-EC86F2FE9479}"/>
              </a:ext>
            </a:extLst>
          </p:cNvPr>
          <p:cNvGraphicFramePr>
            <a:graphicFrameLocks noGrp="1"/>
          </p:cNvGraphicFramePr>
          <p:nvPr>
            <p:extLst>
              <p:ext uri="{D42A27DB-BD31-4B8C-83A1-F6EECF244321}">
                <p14:modId xmlns:p14="http://schemas.microsoft.com/office/powerpoint/2010/main" val="120029404"/>
              </p:ext>
            </p:extLst>
          </p:nvPr>
        </p:nvGraphicFramePr>
        <p:xfrm>
          <a:off x="3682695" y="2898602"/>
          <a:ext cx="4826610" cy="2372360"/>
        </p:xfrm>
        <a:graphic>
          <a:graphicData uri="http://schemas.openxmlformats.org/drawingml/2006/table">
            <a:tbl>
              <a:tblPr firstRow="1" bandRow="1">
                <a:tableStyleId>{5C22544A-7EE6-4342-B048-85BDC9FD1C3A}</a:tableStyleId>
              </a:tblPr>
              <a:tblGrid>
                <a:gridCol w="2413305">
                  <a:extLst>
                    <a:ext uri="{9D8B030D-6E8A-4147-A177-3AD203B41FA5}">
                      <a16:colId xmlns:a16="http://schemas.microsoft.com/office/drawing/2014/main" val="2620566692"/>
                    </a:ext>
                  </a:extLst>
                </a:gridCol>
                <a:gridCol w="2413305">
                  <a:extLst>
                    <a:ext uri="{9D8B030D-6E8A-4147-A177-3AD203B41FA5}">
                      <a16:colId xmlns:a16="http://schemas.microsoft.com/office/drawing/2014/main" val="1171232505"/>
                    </a:ext>
                  </a:extLst>
                </a:gridCol>
              </a:tblGrid>
              <a:tr h="370840">
                <a:tc>
                  <a:txBody>
                    <a:bodyPr/>
                    <a:lstStyle/>
                    <a:p>
                      <a:r>
                        <a:rPr lang="en-US" sz="2800" dirty="0">
                          <a:latin typeface="aragon" pitchFamily="2" charset="0"/>
                        </a:rPr>
                        <a:t>WORD</a:t>
                      </a:r>
                    </a:p>
                  </a:txBody>
                  <a:tcPr/>
                </a:tc>
                <a:tc>
                  <a:txBody>
                    <a:bodyPr/>
                    <a:lstStyle/>
                    <a:p>
                      <a:r>
                        <a:rPr lang="en-US" sz="2800" dirty="0">
                          <a:latin typeface="aragon" pitchFamily="2" charset="0"/>
                        </a:rPr>
                        <a:t>COUNT</a:t>
                      </a:r>
                    </a:p>
                  </a:txBody>
                  <a:tcPr/>
                </a:tc>
                <a:extLst>
                  <a:ext uri="{0D108BD9-81ED-4DB2-BD59-A6C34878D82A}">
                    <a16:rowId xmlns:a16="http://schemas.microsoft.com/office/drawing/2014/main" val="3945183356"/>
                  </a:ext>
                </a:extLst>
              </a:tr>
              <a:tr h="370840">
                <a:tc>
                  <a:txBody>
                    <a:bodyPr/>
                    <a:lstStyle/>
                    <a:p>
                      <a:r>
                        <a:rPr lang="en-US" dirty="0">
                          <a:latin typeface="aragon" pitchFamily="2" charset="0"/>
                        </a:rPr>
                        <a:t>Punk</a:t>
                      </a:r>
                    </a:p>
                  </a:txBody>
                  <a:tcPr/>
                </a:tc>
                <a:tc>
                  <a:txBody>
                    <a:bodyPr/>
                    <a:lstStyle/>
                    <a:p>
                      <a:r>
                        <a:rPr lang="en-US" dirty="0">
                          <a:latin typeface="aragon" pitchFamily="2" charset="0"/>
                        </a:rPr>
                        <a:t>2972</a:t>
                      </a:r>
                    </a:p>
                  </a:txBody>
                  <a:tcPr/>
                </a:tc>
                <a:extLst>
                  <a:ext uri="{0D108BD9-81ED-4DB2-BD59-A6C34878D82A}">
                    <a16:rowId xmlns:a16="http://schemas.microsoft.com/office/drawing/2014/main" val="283869564"/>
                  </a:ext>
                </a:extLst>
              </a:tr>
              <a:tr h="370840">
                <a:tc>
                  <a:txBody>
                    <a:bodyPr/>
                    <a:lstStyle/>
                    <a:p>
                      <a:r>
                        <a:rPr lang="en-US" dirty="0">
                          <a:latin typeface="aragon" pitchFamily="2" charset="0"/>
                        </a:rPr>
                        <a:t>Band</a:t>
                      </a:r>
                    </a:p>
                  </a:txBody>
                  <a:tcPr/>
                </a:tc>
                <a:tc>
                  <a:txBody>
                    <a:bodyPr/>
                    <a:lstStyle/>
                    <a:p>
                      <a:r>
                        <a:rPr lang="en-US" dirty="0">
                          <a:latin typeface="aragon" pitchFamily="2" charset="0"/>
                        </a:rPr>
                        <a:t>2161</a:t>
                      </a:r>
                    </a:p>
                  </a:txBody>
                  <a:tcPr/>
                </a:tc>
                <a:extLst>
                  <a:ext uri="{0D108BD9-81ED-4DB2-BD59-A6C34878D82A}">
                    <a16:rowId xmlns:a16="http://schemas.microsoft.com/office/drawing/2014/main" val="702573419"/>
                  </a:ext>
                </a:extLst>
              </a:tr>
              <a:tr h="370840">
                <a:tc>
                  <a:txBody>
                    <a:bodyPr/>
                    <a:lstStyle/>
                    <a:p>
                      <a:r>
                        <a:rPr lang="en-US" dirty="0">
                          <a:latin typeface="aragon" pitchFamily="2" charset="0"/>
                        </a:rPr>
                        <a:t>Get</a:t>
                      </a:r>
                    </a:p>
                  </a:txBody>
                  <a:tcPr/>
                </a:tc>
                <a:tc>
                  <a:txBody>
                    <a:bodyPr/>
                    <a:lstStyle/>
                    <a:p>
                      <a:r>
                        <a:rPr lang="en-US" dirty="0">
                          <a:latin typeface="aragon" pitchFamily="2" charset="0"/>
                        </a:rPr>
                        <a:t>918</a:t>
                      </a:r>
                    </a:p>
                  </a:txBody>
                  <a:tcPr/>
                </a:tc>
                <a:extLst>
                  <a:ext uri="{0D108BD9-81ED-4DB2-BD59-A6C34878D82A}">
                    <a16:rowId xmlns:a16="http://schemas.microsoft.com/office/drawing/2014/main" val="3603640367"/>
                  </a:ext>
                </a:extLst>
              </a:tr>
              <a:tr h="370840">
                <a:tc>
                  <a:txBody>
                    <a:bodyPr/>
                    <a:lstStyle/>
                    <a:p>
                      <a:r>
                        <a:rPr lang="en-US" dirty="0">
                          <a:latin typeface="aragon" pitchFamily="2" charset="0"/>
                        </a:rPr>
                        <a:t>Pop</a:t>
                      </a:r>
                    </a:p>
                  </a:txBody>
                  <a:tcPr/>
                </a:tc>
                <a:tc>
                  <a:txBody>
                    <a:bodyPr/>
                    <a:lstStyle/>
                    <a:p>
                      <a:r>
                        <a:rPr lang="en-US" dirty="0">
                          <a:latin typeface="aragon" pitchFamily="2" charset="0"/>
                        </a:rPr>
                        <a:t>894</a:t>
                      </a:r>
                    </a:p>
                  </a:txBody>
                  <a:tcPr/>
                </a:tc>
                <a:extLst>
                  <a:ext uri="{0D108BD9-81ED-4DB2-BD59-A6C34878D82A}">
                    <a16:rowId xmlns:a16="http://schemas.microsoft.com/office/drawing/2014/main" val="19922732"/>
                  </a:ext>
                </a:extLst>
              </a:tr>
              <a:tr h="370840">
                <a:tc>
                  <a:txBody>
                    <a:bodyPr/>
                    <a:lstStyle/>
                    <a:p>
                      <a:r>
                        <a:rPr lang="en-US" dirty="0">
                          <a:latin typeface="aragon" pitchFamily="2" charset="0"/>
                        </a:rPr>
                        <a:t>One</a:t>
                      </a:r>
                    </a:p>
                  </a:txBody>
                  <a:tcPr/>
                </a:tc>
                <a:tc>
                  <a:txBody>
                    <a:bodyPr/>
                    <a:lstStyle/>
                    <a:p>
                      <a:r>
                        <a:rPr lang="en-US" dirty="0">
                          <a:latin typeface="aragon" pitchFamily="2" charset="0"/>
                        </a:rPr>
                        <a:t>838</a:t>
                      </a:r>
                    </a:p>
                  </a:txBody>
                  <a:tcPr/>
                </a:tc>
                <a:extLst>
                  <a:ext uri="{0D108BD9-81ED-4DB2-BD59-A6C34878D82A}">
                    <a16:rowId xmlns:a16="http://schemas.microsoft.com/office/drawing/2014/main" val="3369009185"/>
                  </a:ext>
                </a:extLst>
              </a:tr>
            </a:tbl>
          </a:graphicData>
        </a:graphic>
      </p:graphicFrame>
      <p:sp>
        <p:nvSpPr>
          <p:cNvPr id="9" name="TextBox 8">
            <a:extLst>
              <a:ext uri="{FF2B5EF4-FFF2-40B4-BE49-F238E27FC236}">
                <a16:creationId xmlns:a16="http://schemas.microsoft.com/office/drawing/2014/main" id="{2AD5E400-A440-4A55-A4CB-1AFF7FA36C6A}"/>
              </a:ext>
            </a:extLst>
          </p:cNvPr>
          <p:cNvSpPr txBox="1"/>
          <p:nvPr/>
        </p:nvSpPr>
        <p:spPr>
          <a:xfrm>
            <a:off x="3288632" y="2348130"/>
            <a:ext cx="5622757" cy="400110"/>
          </a:xfrm>
          <a:prstGeom prst="rect">
            <a:avLst/>
          </a:prstGeom>
          <a:noFill/>
        </p:spPr>
        <p:txBody>
          <a:bodyPr wrap="square" rtlCol="0">
            <a:spAutoFit/>
          </a:bodyPr>
          <a:lstStyle/>
          <a:p>
            <a:r>
              <a:rPr lang="en-US" sz="2000" dirty="0">
                <a:solidFill>
                  <a:schemeClr val="bg1"/>
                </a:solidFill>
                <a:latin typeface="aragon" pitchFamily="2" charset="0"/>
              </a:rPr>
              <a:t>5 most common words across both r/punk and r/</a:t>
            </a:r>
            <a:r>
              <a:rPr lang="en-US" sz="2000" dirty="0" err="1">
                <a:solidFill>
                  <a:schemeClr val="bg1"/>
                </a:solidFill>
                <a:latin typeface="aragon" pitchFamily="2" charset="0"/>
              </a:rPr>
              <a:t>poppunkers</a:t>
            </a:r>
            <a:endParaRPr lang="en-US" sz="2000" dirty="0">
              <a:solidFill>
                <a:schemeClr val="bg1"/>
              </a:solidFill>
              <a:latin typeface="aragon" pitchFamily="2" charset="0"/>
            </a:endParaRPr>
          </a:p>
        </p:txBody>
      </p:sp>
    </p:spTree>
    <p:extLst>
      <p:ext uri="{BB962C8B-B14F-4D97-AF65-F5344CB8AC3E}">
        <p14:creationId xmlns:p14="http://schemas.microsoft.com/office/powerpoint/2010/main" val="3528372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18619405-8566-4EA9-ABC3-8DEE7654E277}"/>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87000"/>
                    </a14:imgEffect>
                    <a14:imgEffect>
                      <a14:brightnessContrast bright="-63000"/>
                    </a14:imgEffect>
                  </a14:imgLayer>
                </a14:imgProps>
              </a:ext>
            </a:extLst>
          </a:blip>
          <a:stretch>
            <a:fillRect/>
          </a:stretch>
        </p:blipFill>
        <p:spPr>
          <a:xfrm>
            <a:off x="124811" y="150323"/>
            <a:ext cx="9000716" cy="6315502"/>
          </a:xfrm>
          <a:prstGeom prst="rect">
            <a:avLst/>
          </a:prstGeom>
        </p:spPr>
      </p:pic>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164433" y="4708444"/>
            <a:ext cx="6044503" cy="583800"/>
          </a:xfrm>
        </p:spPr>
        <p:txBody>
          <a:bodyPr/>
          <a:lstStyle/>
          <a:p>
            <a:r>
              <a:rPr lang="en-US" sz="8800" b="0" dirty="0">
                <a:latin typeface="Punk Kid" panose="02000000000000000000" pitchFamily="2" charset="0"/>
              </a:rPr>
              <a:t>Our  MODEL</a:t>
            </a:r>
          </a:p>
        </p:txBody>
      </p:sp>
    </p:spTree>
    <p:extLst>
      <p:ext uri="{BB962C8B-B14F-4D97-AF65-F5344CB8AC3E}">
        <p14:creationId xmlns:p14="http://schemas.microsoft.com/office/powerpoint/2010/main" val="279157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tar, dark, person, flying&#10;&#10;Description automatically generated">
            <a:extLst>
              <a:ext uri="{FF2B5EF4-FFF2-40B4-BE49-F238E27FC236}">
                <a16:creationId xmlns:a16="http://schemas.microsoft.com/office/drawing/2014/main" id="{EDDFFEA2-C65C-4CC3-85B3-4F2B77EC1301}"/>
              </a:ext>
            </a:extLst>
          </p:cNvPr>
          <p:cNvPicPr>
            <a:picLocks noChangeAspect="1"/>
          </p:cNvPicPr>
          <p:nvPr/>
        </p:nvPicPr>
        <p:blipFill>
          <a:blip r:embed="rId3"/>
          <a:stretch>
            <a:fillRect/>
          </a:stretch>
        </p:blipFill>
        <p:spPr>
          <a:xfrm>
            <a:off x="4911436" y="0"/>
            <a:ext cx="9144000" cy="6858000"/>
          </a:xfrm>
          <a:prstGeom prst="rect">
            <a:avLst/>
          </a:prstGeom>
        </p:spPr>
      </p:pic>
      <p:pic>
        <p:nvPicPr>
          <p:cNvPr id="6" name="Picture 5" descr="A close up of a logo&#10;&#10;Description automatically generated">
            <a:extLst>
              <a:ext uri="{FF2B5EF4-FFF2-40B4-BE49-F238E27FC236}">
                <a16:creationId xmlns:a16="http://schemas.microsoft.com/office/drawing/2014/main" id="{21CE3DDB-C9C0-48C2-953E-AE0DBA51F3FE}"/>
              </a:ext>
            </a:extLst>
          </p:cNvPr>
          <p:cNvPicPr>
            <a:picLocks noChangeAspect="1"/>
          </p:cNvPicPr>
          <p:nvPr/>
        </p:nvPicPr>
        <p:blipFill>
          <a:blip r:embed="rId4">
            <a:duotone>
              <a:schemeClr val="accent1">
                <a:shade val="45000"/>
                <a:satMod val="135000"/>
              </a:schemeClr>
              <a:prstClr val="white"/>
            </a:duotone>
          </a:blip>
          <a:stretch>
            <a:fillRect/>
          </a:stretch>
        </p:blipFill>
        <p:spPr>
          <a:xfrm>
            <a:off x="0" y="-2498017"/>
            <a:ext cx="5902036" cy="4434204"/>
          </a:xfrm>
          <a:prstGeom prst="rect">
            <a:avLst/>
          </a:prstGeom>
        </p:spPr>
      </p:pic>
      <p:sp>
        <p:nvSpPr>
          <p:cNvPr id="3" name="Title 2">
            <a:extLst>
              <a:ext uri="{FF2B5EF4-FFF2-40B4-BE49-F238E27FC236}">
                <a16:creationId xmlns:a16="http://schemas.microsoft.com/office/drawing/2014/main" id="{BEB68DA4-AEE6-4715-A5DD-65AE4A84181A}"/>
              </a:ext>
            </a:extLst>
          </p:cNvPr>
          <p:cNvSpPr>
            <a:spLocks noGrp="1"/>
          </p:cNvSpPr>
          <p:nvPr>
            <p:ph type="title"/>
          </p:nvPr>
        </p:nvSpPr>
        <p:spPr>
          <a:xfrm>
            <a:off x="814106" y="622132"/>
            <a:ext cx="6044503" cy="583800"/>
          </a:xfrm>
        </p:spPr>
        <p:txBody>
          <a:bodyPr/>
          <a:lstStyle/>
          <a:p>
            <a:r>
              <a:rPr lang="en-US" sz="4800" b="0" dirty="0">
                <a:latin typeface="Punk Kid" panose="02000000000000000000" pitchFamily="2" charset="0"/>
              </a:rPr>
              <a:t>Our  Model</a:t>
            </a:r>
          </a:p>
        </p:txBody>
      </p:sp>
      <p:sp>
        <p:nvSpPr>
          <p:cNvPr id="4" name="Content Placeholder 3">
            <a:extLst>
              <a:ext uri="{FF2B5EF4-FFF2-40B4-BE49-F238E27FC236}">
                <a16:creationId xmlns:a16="http://schemas.microsoft.com/office/drawing/2014/main" id="{223756A8-A05F-41F9-91B7-1FEF2F984F74}"/>
              </a:ext>
            </a:extLst>
          </p:cNvPr>
          <p:cNvSpPr>
            <a:spLocks noGrp="1"/>
          </p:cNvSpPr>
          <p:nvPr>
            <p:ph sz="quarter" idx="16"/>
          </p:nvPr>
        </p:nvSpPr>
        <p:spPr>
          <a:xfrm>
            <a:off x="813666" y="2561557"/>
            <a:ext cx="6044943" cy="3039143"/>
          </a:xfrm>
        </p:spPr>
        <p:txBody>
          <a:bodyPr>
            <a:normAutofit fontScale="92500" lnSpcReduction="10000"/>
          </a:bodyPr>
          <a:lstStyle/>
          <a:p>
            <a:pPr marL="285750" indent="-285750">
              <a:spcBef>
                <a:spcPts val="0"/>
              </a:spcBef>
              <a:buFont typeface="Arial" panose="020B0604020202020204" pitchFamily="34" charset="0"/>
              <a:buChar char="•"/>
            </a:pPr>
            <a:r>
              <a:rPr lang="en-US" dirty="0">
                <a:latin typeface="aragon" pitchFamily="2" charset="0"/>
              </a:rPr>
              <a:t>Tested out three different models</a:t>
            </a:r>
          </a:p>
          <a:p>
            <a:pPr marL="971550" lvl="1" indent="-285750">
              <a:spcBef>
                <a:spcPts val="0"/>
              </a:spcBef>
            </a:pPr>
            <a:r>
              <a:rPr lang="en-US" sz="1600" dirty="0">
                <a:latin typeface="aragon" pitchFamily="2" charset="0"/>
              </a:rPr>
              <a:t>Multinomial Naïve Bayes</a:t>
            </a:r>
          </a:p>
          <a:p>
            <a:pPr marL="971550" lvl="1" indent="-285750">
              <a:spcBef>
                <a:spcPts val="0"/>
              </a:spcBef>
            </a:pPr>
            <a:r>
              <a:rPr lang="en-US" sz="1600" dirty="0">
                <a:latin typeface="aragon" pitchFamily="2" charset="0"/>
              </a:rPr>
              <a:t>Logistic Regression</a:t>
            </a:r>
          </a:p>
          <a:p>
            <a:pPr marL="971550" lvl="1" indent="-285750">
              <a:spcBef>
                <a:spcPts val="0"/>
              </a:spcBef>
            </a:pPr>
            <a:r>
              <a:rPr lang="en-US" sz="1600" dirty="0">
                <a:latin typeface="aragon" pitchFamily="2" charset="0"/>
              </a:rPr>
              <a:t>Support Vector Machine</a:t>
            </a:r>
          </a:p>
          <a:p>
            <a:pPr marL="285750" indent="-285750">
              <a:spcBef>
                <a:spcPts val="0"/>
              </a:spcBef>
              <a:buFont typeface="Arial" panose="020B0604020202020204" pitchFamily="34" charset="0"/>
              <a:buChar char="•"/>
            </a:pPr>
            <a:r>
              <a:rPr lang="en-US" sz="1600" dirty="0">
                <a:latin typeface="aragon" pitchFamily="2" charset="0"/>
              </a:rPr>
              <a:t>Tested the models with two different vectorizers</a:t>
            </a:r>
          </a:p>
          <a:p>
            <a:pPr marL="971550" lvl="1" indent="-285750">
              <a:spcBef>
                <a:spcPts val="0"/>
              </a:spcBef>
            </a:pPr>
            <a:r>
              <a:rPr lang="en-US" sz="1600" dirty="0">
                <a:latin typeface="aragon" pitchFamily="2" charset="0"/>
              </a:rPr>
              <a:t>Count Vectorizer</a:t>
            </a:r>
          </a:p>
          <a:p>
            <a:pPr marL="971550" lvl="1" indent="-285750">
              <a:spcBef>
                <a:spcPts val="0"/>
              </a:spcBef>
            </a:pPr>
            <a:r>
              <a:rPr lang="en-US" sz="1600" dirty="0" err="1">
                <a:latin typeface="aragon" pitchFamily="2" charset="0"/>
              </a:rPr>
              <a:t>Tfidf</a:t>
            </a:r>
            <a:r>
              <a:rPr lang="en-US" sz="1600" dirty="0">
                <a:latin typeface="aragon" pitchFamily="2" charset="0"/>
              </a:rPr>
              <a:t> Vectorizer</a:t>
            </a:r>
            <a:br>
              <a:rPr lang="en-US" sz="1600" dirty="0">
                <a:latin typeface="aragon" pitchFamily="2" charset="0"/>
              </a:rPr>
            </a:br>
            <a:endParaRPr lang="en-US" sz="1600" dirty="0">
              <a:latin typeface="aragon" pitchFamily="2" charset="0"/>
            </a:endParaRPr>
          </a:p>
          <a:p>
            <a:pPr marL="285750" indent="-285750">
              <a:spcBef>
                <a:spcPts val="0"/>
              </a:spcBef>
              <a:buFont typeface="Arial" panose="020B0604020202020204" pitchFamily="34" charset="0"/>
              <a:buChar char="•"/>
            </a:pPr>
            <a:r>
              <a:rPr lang="en-US" sz="1600" dirty="0">
                <a:latin typeface="aragon" pitchFamily="2" charset="0"/>
              </a:rPr>
              <a:t>Grid searched across them to find the best scores</a:t>
            </a:r>
          </a:p>
          <a:p>
            <a:pPr marL="285750" indent="-285750">
              <a:spcBef>
                <a:spcPts val="0"/>
              </a:spcBef>
              <a:buFont typeface="Arial" panose="020B0604020202020204" pitchFamily="34" charset="0"/>
              <a:buChar char="•"/>
            </a:pPr>
            <a:endParaRPr lang="en-US" sz="1800" dirty="0">
              <a:latin typeface="aragon" pitchFamily="2" charset="0"/>
            </a:endParaRPr>
          </a:p>
          <a:p>
            <a:pPr marL="285750" indent="-285750">
              <a:spcBef>
                <a:spcPts val="0"/>
              </a:spcBef>
              <a:buFont typeface="Arial" panose="020B0604020202020204" pitchFamily="34" charset="0"/>
              <a:buChar char="•"/>
            </a:pPr>
            <a:endParaRPr lang="en-US" dirty="0">
              <a:latin typeface="aragon" pitchFamily="2" charset="0"/>
            </a:endParaRPr>
          </a:p>
        </p:txBody>
      </p:sp>
    </p:spTree>
    <p:extLst>
      <p:ext uri="{BB962C8B-B14F-4D97-AF65-F5344CB8AC3E}">
        <p14:creationId xmlns:p14="http://schemas.microsoft.com/office/powerpoint/2010/main" val="2512659194"/>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133</TotalTime>
  <Words>826</Words>
  <Application>Microsoft Office PowerPoint</Application>
  <PresentationFormat>Widescreen</PresentationFormat>
  <Paragraphs>153</Paragraphs>
  <Slides>18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Meiryo UI</vt:lpstr>
      <vt:lpstr>MingLiU</vt:lpstr>
      <vt:lpstr>aragon</vt:lpstr>
      <vt:lpstr>Arial</vt:lpstr>
      <vt:lpstr>Calibri</vt:lpstr>
      <vt:lpstr>Punk Kid</vt:lpstr>
      <vt:lpstr>Bold Tech</vt:lpstr>
      <vt:lpstr>POP PUNK IS NOT PUNK</vt:lpstr>
      <vt:lpstr>Problem Statement</vt:lpstr>
      <vt:lpstr>Overview</vt:lpstr>
      <vt:lpstr>Our  Data</vt:lpstr>
      <vt:lpstr>Our  Data</vt:lpstr>
      <vt:lpstr>Our  Data</vt:lpstr>
      <vt:lpstr>Our  Data</vt:lpstr>
      <vt:lpstr>Our  MODEL</vt:lpstr>
      <vt:lpstr>Our  Model</vt:lpstr>
      <vt:lpstr>PowerPoint Presentation</vt:lpstr>
      <vt:lpstr>Our  Model</vt:lpstr>
      <vt:lpstr>Per for mance</vt:lpstr>
      <vt:lpstr>Our  Findings</vt:lpstr>
      <vt:lpstr>Findings</vt:lpstr>
      <vt:lpstr>Findings</vt:lpstr>
      <vt:lpstr>Conclusions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 Punk != Punk</dc:title>
  <dc:creator>Eric Heidbreder</dc:creator>
  <cp:lastModifiedBy>Eric Heidbreder</cp:lastModifiedBy>
  <cp:revision>21</cp:revision>
  <dcterms:created xsi:type="dcterms:W3CDTF">2020-08-28T06:39:52Z</dcterms:created>
  <dcterms:modified xsi:type="dcterms:W3CDTF">2020-08-28T08:58:34Z</dcterms:modified>
</cp:coreProperties>
</file>